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8"/>
  </p:notesMasterIdLst>
  <p:sldIdLst>
    <p:sldId id="334" r:id="rId2"/>
    <p:sldId id="380" r:id="rId3"/>
    <p:sldId id="320" r:id="rId4"/>
    <p:sldId id="367" r:id="rId5"/>
    <p:sldId id="368" r:id="rId6"/>
    <p:sldId id="381" r:id="rId7"/>
    <p:sldId id="388" r:id="rId8"/>
    <p:sldId id="383" r:id="rId9"/>
    <p:sldId id="378" r:id="rId10"/>
    <p:sldId id="384" r:id="rId11"/>
    <p:sldId id="359" r:id="rId12"/>
    <p:sldId id="358" r:id="rId13"/>
    <p:sldId id="351" r:id="rId14"/>
    <p:sldId id="387" r:id="rId15"/>
    <p:sldId id="340" r:id="rId16"/>
    <p:sldId id="385" r:id="rId17"/>
  </p:sldIdLst>
  <p:sldSz cx="9144000" cy="6858000" type="screen4x3"/>
  <p:notesSz cx="6807200" cy="9939338"/>
  <p:custShowLst>
    <p:custShow name="4枚目のスライド番号が1" id="0">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7C80"/>
    <a:srgbClr val="FFFBE5"/>
    <a:srgbClr val="FFFFCC"/>
    <a:srgbClr val="FFFF99"/>
    <a:srgbClr val="FFF5EB"/>
    <a:srgbClr val="FFEEDD"/>
    <a:srgbClr val="CCFF66"/>
    <a:srgbClr val="FFEBEB"/>
    <a:srgbClr val="FF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50" autoAdjust="0"/>
    <p:restoredTop sz="94353" autoAdjust="0"/>
  </p:normalViewPr>
  <p:slideViewPr>
    <p:cSldViewPr snapToGrid="0">
      <p:cViewPr varScale="1">
        <p:scale>
          <a:sx n="113" d="100"/>
          <a:sy n="113" d="100"/>
        </p:scale>
        <p:origin x="166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4"/>
            <a:ext cx="2949786" cy="498693"/>
          </a:xfrm>
          <a:prstGeom prst="rect">
            <a:avLst/>
          </a:prstGeom>
        </p:spPr>
        <p:txBody>
          <a:bodyPr vert="horz" lIns="92173" tIns="46084" rIns="92173" bIns="46084" rtlCol="0"/>
          <a:lstStyle>
            <a:lvl1pPr algn="l">
              <a:defRPr sz="1300"/>
            </a:lvl1pPr>
          </a:lstStyle>
          <a:p>
            <a:endParaRPr kumimoji="1" lang="ja-JP" altLang="en-US" dirty="0"/>
          </a:p>
        </p:txBody>
      </p:sp>
      <p:sp>
        <p:nvSpPr>
          <p:cNvPr id="3" name="日付プレースホルダー 2"/>
          <p:cNvSpPr>
            <a:spLocks noGrp="1"/>
          </p:cNvSpPr>
          <p:nvPr>
            <p:ph type="dt" idx="1"/>
          </p:nvPr>
        </p:nvSpPr>
        <p:spPr>
          <a:xfrm>
            <a:off x="3855842" y="4"/>
            <a:ext cx="2949786" cy="498693"/>
          </a:xfrm>
          <a:prstGeom prst="rect">
            <a:avLst/>
          </a:prstGeom>
        </p:spPr>
        <p:txBody>
          <a:bodyPr vert="horz" lIns="92173" tIns="46084" rIns="92173" bIns="46084" rtlCol="0"/>
          <a:lstStyle>
            <a:lvl1pPr algn="r">
              <a:defRPr sz="1300"/>
            </a:lvl1pPr>
          </a:lstStyle>
          <a:p>
            <a:fld id="{B896BBB2-4623-492C-8415-4245EAB9AF90}" type="datetimeFigureOut">
              <a:rPr kumimoji="1" lang="ja-JP" altLang="en-US" smtClean="0"/>
              <a:t>2024/10/31</a:t>
            </a:fld>
            <a:endParaRPr kumimoji="1" lang="ja-JP" altLang="en-US" dirty="0"/>
          </a:p>
        </p:txBody>
      </p:sp>
      <p:sp>
        <p:nvSpPr>
          <p:cNvPr id="4" name="スライド イメージ プレースホルダー 3"/>
          <p:cNvSpPr>
            <a:spLocks noGrp="1" noRot="1" noChangeAspect="1"/>
          </p:cNvSpPr>
          <p:nvPr>
            <p:ph type="sldImg" idx="2"/>
          </p:nvPr>
        </p:nvSpPr>
        <p:spPr>
          <a:xfrm>
            <a:off x="1168400" y="1243013"/>
            <a:ext cx="4470400" cy="3352800"/>
          </a:xfrm>
          <a:prstGeom prst="rect">
            <a:avLst/>
          </a:prstGeom>
          <a:noFill/>
          <a:ln w="12700">
            <a:solidFill>
              <a:prstClr val="black"/>
            </a:solidFill>
          </a:ln>
        </p:spPr>
        <p:txBody>
          <a:bodyPr vert="horz" lIns="92173" tIns="46084" rIns="92173" bIns="46084" rtlCol="0" anchor="ctr"/>
          <a:lstStyle/>
          <a:p>
            <a:endParaRPr lang="ja-JP" altLang="en-US" dirty="0"/>
          </a:p>
        </p:txBody>
      </p:sp>
      <p:sp>
        <p:nvSpPr>
          <p:cNvPr id="5" name="ノート プレースホルダー 4"/>
          <p:cNvSpPr>
            <a:spLocks noGrp="1"/>
          </p:cNvSpPr>
          <p:nvPr>
            <p:ph type="body" sz="quarter" idx="3"/>
          </p:nvPr>
        </p:nvSpPr>
        <p:spPr>
          <a:xfrm>
            <a:off x="680721" y="4783310"/>
            <a:ext cx="5445760" cy="3913614"/>
          </a:xfrm>
          <a:prstGeom prst="rect">
            <a:avLst/>
          </a:prstGeom>
        </p:spPr>
        <p:txBody>
          <a:bodyPr vert="horz" lIns="92173" tIns="46084" rIns="92173" bIns="4608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440648"/>
            <a:ext cx="2949786" cy="498692"/>
          </a:xfrm>
          <a:prstGeom prst="rect">
            <a:avLst/>
          </a:prstGeom>
        </p:spPr>
        <p:txBody>
          <a:bodyPr vert="horz" lIns="92173" tIns="46084" rIns="92173" bIns="46084" rtlCol="0" anchor="b"/>
          <a:lstStyle>
            <a:lvl1pPr algn="l">
              <a:defRPr sz="1300"/>
            </a:lvl1pPr>
          </a:lstStyle>
          <a:p>
            <a:endParaRPr kumimoji="1" lang="ja-JP" altLang="en-US" dirty="0"/>
          </a:p>
        </p:txBody>
      </p:sp>
      <p:sp>
        <p:nvSpPr>
          <p:cNvPr id="7" name="スライド番号プレースホルダー 6"/>
          <p:cNvSpPr>
            <a:spLocks noGrp="1"/>
          </p:cNvSpPr>
          <p:nvPr>
            <p:ph type="sldNum" sz="quarter" idx="5"/>
          </p:nvPr>
        </p:nvSpPr>
        <p:spPr>
          <a:xfrm>
            <a:off x="3855842" y="9440648"/>
            <a:ext cx="2949786" cy="498692"/>
          </a:xfrm>
          <a:prstGeom prst="rect">
            <a:avLst/>
          </a:prstGeom>
        </p:spPr>
        <p:txBody>
          <a:bodyPr vert="horz" lIns="92173" tIns="46084" rIns="92173" bIns="46084" rtlCol="0" anchor="b"/>
          <a:lstStyle>
            <a:lvl1pPr algn="r">
              <a:defRPr sz="1300"/>
            </a:lvl1pPr>
          </a:lstStyle>
          <a:p>
            <a:fld id="{C977421D-38D5-4526-BD78-75BDBAB024D6}" type="slidenum">
              <a:rPr kumimoji="1" lang="ja-JP" altLang="en-US" smtClean="0"/>
              <a:t>‹#›</a:t>
            </a:fld>
            <a:endParaRPr kumimoji="1" lang="ja-JP" altLang="en-US" dirty="0"/>
          </a:p>
        </p:txBody>
      </p:sp>
    </p:spTree>
    <p:extLst>
      <p:ext uri="{BB962C8B-B14F-4D97-AF65-F5344CB8AC3E}">
        <p14:creationId xmlns:p14="http://schemas.microsoft.com/office/powerpoint/2010/main" val="7302283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977421D-38D5-4526-BD78-75BDBAB024D6}" type="slidenum">
              <a:rPr kumimoji="1" lang="ja-JP" altLang="en-US" smtClean="0"/>
              <a:t>7</a:t>
            </a:fld>
            <a:endParaRPr kumimoji="1" lang="ja-JP" altLang="en-US" dirty="0"/>
          </a:p>
        </p:txBody>
      </p:sp>
    </p:spTree>
    <p:extLst>
      <p:ext uri="{BB962C8B-B14F-4D97-AF65-F5344CB8AC3E}">
        <p14:creationId xmlns:p14="http://schemas.microsoft.com/office/powerpoint/2010/main" val="2718175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kumimoji="1" lang="ja-JP" alt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F3CDB8F-0062-4484-BB16-32D3F5E4696A}" type="slidenum">
              <a:rPr kumimoji="1" lang="ja-JP" altLang="en-US" smtClean="0"/>
              <a:t>‹#›</a:t>
            </a:fld>
            <a:endParaRPr kumimoji="1" lang="ja-JP" altLang="en-US" dirty="0"/>
          </a:p>
        </p:txBody>
      </p:sp>
    </p:spTree>
    <p:extLst>
      <p:ext uri="{BB962C8B-B14F-4D97-AF65-F5344CB8AC3E}">
        <p14:creationId xmlns:p14="http://schemas.microsoft.com/office/powerpoint/2010/main" val="2224777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kumimoji="1" lang="ja-JP" alt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F3CDB8F-0062-4484-BB16-32D3F5E4696A}" type="slidenum">
              <a:rPr kumimoji="1" lang="ja-JP" altLang="en-US" smtClean="0"/>
              <a:t>‹#›</a:t>
            </a:fld>
            <a:endParaRPr kumimoji="1" lang="ja-JP" altLang="en-US" dirty="0"/>
          </a:p>
        </p:txBody>
      </p:sp>
    </p:spTree>
    <p:extLst>
      <p:ext uri="{BB962C8B-B14F-4D97-AF65-F5344CB8AC3E}">
        <p14:creationId xmlns:p14="http://schemas.microsoft.com/office/powerpoint/2010/main" val="2177852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kumimoji="1" lang="ja-JP" alt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F3CDB8F-0062-4484-BB16-32D3F5E4696A}" type="slidenum">
              <a:rPr kumimoji="1" lang="ja-JP" altLang="en-US" smtClean="0"/>
              <a:t>‹#›</a:t>
            </a:fld>
            <a:endParaRPr kumimoji="1" lang="ja-JP" altLang="en-US" dirty="0"/>
          </a:p>
        </p:txBody>
      </p:sp>
    </p:spTree>
    <p:extLst>
      <p:ext uri="{BB962C8B-B14F-4D97-AF65-F5344CB8AC3E}">
        <p14:creationId xmlns:p14="http://schemas.microsoft.com/office/powerpoint/2010/main" val="2618461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kumimoji="1" lang="ja-JP" alt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F3CDB8F-0062-4484-BB16-32D3F5E4696A}" type="slidenum">
              <a:rPr kumimoji="1" lang="ja-JP" altLang="en-US" smtClean="0"/>
              <a:t>‹#›</a:t>
            </a:fld>
            <a:endParaRPr kumimoji="1" lang="ja-JP" altLang="en-US" dirty="0"/>
          </a:p>
        </p:txBody>
      </p:sp>
    </p:spTree>
    <p:extLst>
      <p:ext uri="{BB962C8B-B14F-4D97-AF65-F5344CB8AC3E}">
        <p14:creationId xmlns:p14="http://schemas.microsoft.com/office/powerpoint/2010/main" val="36687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kumimoji="1" lang="ja-JP" alt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9F3CDB8F-0062-4484-BB16-32D3F5E4696A}" type="slidenum">
              <a:rPr kumimoji="1" lang="ja-JP" altLang="en-US" smtClean="0"/>
              <a:t>‹#›</a:t>
            </a:fld>
            <a:endParaRPr kumimoji="1" lang="ja-JP" altLang="en-US" dirty="0"/>
          </a:p>
        </p:txBody>
      </p:sp>
    </p:spTree>
    <p:extLst>
      <p:ext uri="{BB962C8B-B14F-4D97-AF65-F5344CB8AC3E}">
        <p14:creationId xmlns:p14="http://schemas.microsoft.com/office/powerpoint/2010/main" val="3474944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kumimoji="1" lang="ja-JP" alt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9F3CDB8F-0062-4484-BB16-32D3F5E4696A}" type="slidenum">
              <a:rPr kumimoji="1" lang="ja-JP" altLang="en-US" smtClean="0"/>
              <a:t>‹#›</a:t>
            </a:fld>
            <a:endParaRPr kumimoji="1" lang="ja-JP" altLang="en-US" dirty="0"/>
          </a:p>
        </p:txBody>
      </p:sp>
    </p:spTree>
    <p:extLst>
      <p:ext uri="{BB962C8B-B14F-4D97-AF65-F5344CB8AC3E}">
        <p14:creationId xmlns:p14="http://schemas.microsoft.com/office/powerpoint/2010/main" val="2260190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kumimoji="1" lang="ja-JP" alt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9F3CDB8F-0062-4484-BB16-32D3F5E4696A}" type="slidenum">
              <a:rPr kumimoji="1" lang="ja-JP" altLang="en-US" smtClean="0"/>
              <a:t>‹#›</a:t>
            </a:fld>
            <a:endParaRPr kumimoji="1" lang="ja-JP" altLang="en-US" dirty="0"/>
          </a:p>
        </p:txBody>
      </p:sp>
    </p:spTree>
    <p:extLst>
      <p:ext uri="{BB962C8B-B14F-4D97-AF65-F5344CB8AC3E}">
        <p14:creationId xmlns:p14="http://schemas.microsoft.com/office/powerpoint/2010/main" val="2463438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kumimoji="1" lang="ja-JP" alt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9F3CDB8F-0062-4484-BB16-32D3F5E4696A}" type="slidenum">
              <a:rPr kumimoji="1" lang="ja-JP" altLang="en-US" smtClean="0"/>
              <a:t>‹#›</a:t>
            </a:fld>
            <a:endParaRPr kumimoji="1" lang="ja-JP" altLang="en-US" dirty="0"/>
          </a:p>
        </p:txBody>
      </p:sp>
    </p:spTree>
    <p:extLst>
      <p:ext uri="{BB962C8B-B14F-4D97-AF65-F5344CB8AC3E}">
        <p14:creationId xmlns:p14="http://schemas.microsoft.com/office/powerpoint/2010/main" val="18379488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086600" y="6492875"/>
            <a:ext cx="2057400" cy="365125"/>
          </a:xfrm>
        </p:spPr>
        <p:txBody>
          <a:bodyPr/>
          <a:lstStyle>
            <a:lvl1pPr>
              <a:defRPr sz="1200"/>
            </a:lvl1pPr>
          </a:lstStyle>
          <a:p>
            <a:fld id="{9F3CDB8F-0062-4484-BB16-32D3F5E4696A}" type="slidenum">
              <a:rPr kumimoji="1" lang="ja-JP" altLang="en-US" smtClean="0"/>
              <a:pPr/>
              <a:t>‹#›</a:t>
            </a:fld>
            <a:endParaRPr kumimoji="1" lang="ja-JP" altLang="en-US" dirty="0"/>
          </a:p>
        </p:txBody>
      </p:sp>
    </p:spTree>
    <p:extLst>
      <p:ext uri="{BB962C8B-B14F-4D97-AF65-F5344CB8AC3E}">
        <p14:creationId xmlns:p14="http://schemas.microsoft.com/office/powerpoint/2010/main" val="73201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kumimoji="1" lang="ja-JP" alt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9F3CDB8F-0062-4484-BB16-32D3F5E4696A}" type="slidenum">
              <a:rPr kumimoji="1" lang="ja-JP" altLang="en-US" smtClean="0"/>
              <a:t>‹#›</a:t>
            </a:fld>
            <a:endParaRPr kumimoji="1" lang="ja-JP" altLang="en-US" dirty="0"/>
          </a:p>
        </p:txBody>
      </p:sp>
    </p:spTree>
    <p:extLst>
      <p:ext uri="{BB962C8B-B14F-4D97-AF65-F5344CB8AC3E}">
        <p14:creationId xmlns:p14="http://schemas.microsoft.com/office/powerpoint/2010/main" val="1033274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kumimoji="1" lang="ja-JP" alt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9F3CDB8F-0062-4484-BB16-32D3F5E4696A}" type="slidenum">
              <a:rPr kumimoji="1" lang="ja-JP" altLang="en-US" smtClean="0"/>
              <a:t>‹#›</a:t>
            </a:fld>
            <a:endParaRPr kumimoji="1" lang="ja-JP" altLang="en-US" dirty="0"/>
          </a:p>
        </p:txBody>
      </p:sp>
    </p:spTree>
    <p:extLst>
      <p:ext uri="{BB962C8B-B14F-4D97-AF65-F5344CB8AC3E}">
        <p14:creationId xmlns:p14="http://schemas.microsoft.com/office/powerpoint/2010/main" val="1654649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正方形/長方形 6"/>
          <p:cNvSpPr/>
          <p:nvPr userDrawn="1"/>
        </p:nvSpPr>
        <p:spPr>
          <a:xfrm>
            <a:off x="72000" y="6577783"/>
            <a:ext cx="9000000" cy="280217"/>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6" name="Slide Number Placeholder 5"/>
          <p:cNvSpPr>
            <a:spLocks noGrp="1"/>
          </p:cNvSpPr>
          <p:nvPr>
            <p:ph type="sldNum" sz="quarter" idx="4"/>
          </p:nvPr>
        </p:nvSpPr>
        <p:spPr>
          <a:xfrm>
            <a:off x="7014600" y="6466658"/>
            <a:ext cx="2057400" cy="365125"/>
          </a:xfrm>
          <a:prstGeom prst="rect">
            <a:avLst/>
          </a:prstGeom>
        </p:spPr>
        <p:txBody>
          <a:bodyPr vert="horz" lIns="91440" tIns="45720" rIns="91440" bIns="45720" rtlCol="0" anchor="ctr"/>
          <a:lstStyle>
            <a:lvl1pPr algn="r">
              <a:defRPr sz="1200" b="1">
                <a:solidFill>
                  <a:schemeClr val="bg1"/>
                </a:solidFill>
                <a:latin typeface="Meiryo UI" panose="020B0604030504040204" pitchFamily="50" charset="-128"/>
                <a:ea typeface="Meiryo UI" panose="020B0604030504040204" pitchFamily="50" charset="-128"/>
              </a:defRPr>
            </a:lvl1pPr>
          </a:lstStyle>
          <a:p>
            <a:fld id="{9F3CDB8F-0062-4484-BB16-32D3F5E4696A}" type="slidenum">
              <a:rPr kumimoji="1" lang="ja-JP" altLang="en-US" smtClean="0"/>
              <a:pPr/>
              <a:t>‹#›</a:t>
            </a:fld>
            <a:endParaRPr kumimoji="1" lang="ja-JP" altLang="en-US" dirty="0"/>
          </a:p>
        </p:txBody>
      </p:sp>
    </p:spTree>
    <p:extLst>
      <p:ext uri="{BB962C8B-B14F-4D97-AF65-F5344CB8AC3E}">
        <p14:creationId xmlns:p14="http://schemas.microsoft.com/office/powerpoint/2010/main" val="36130977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yarukiouendan.or.jp/publications/" TargetMode="Externa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534473" y="981496"/>
            <a:ext cx="8075054" cy="1072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nSpc>
                <a:spcPts val="2400"/>
              </a:lnSpc>
            </a:pPr>
            <a:r>
              <a:rPr lang="ja-JP" altLang="en-US" sz="3200" b="1" dirty="0">
                <a:solidFill>
                  <a:schemeClr val="tx1"/>
                </a:solidFill>
                <a:latin typeface="游ゴシック" panose="020B0400000000000000" pitchFamily="50" charset="-128"/>
              </a:rPr>
              <a:t>令和６年度</a:t>
            </a:r>
            <a:endParaRPr lang="en-US" altLang="ja-JP" sz="3200" b="1" dirty="0">
              <a:solidFill>
                <a:schemeClr val="tx1"/>
              </a:solidFill>
              <a:latin typeface="游ゴシック" panose="020B0400000000000000" pitchFamily="50" charset="-128"/>
            </a:endParaRPr>
          </a:p>
          <a:p>
            <a:pPr algn="ctr">
              <a:lnSpc>
                <a:spcPts val="2400"/>
              </a:lnSpc>
            </a:pPr>
            <a:r>
              <a:rPr lang="ja-JP" altLang="en-US" sz="2800" b="1" dirty="0">
                <a:solidFill>
                  <a:schemeClr val="tx1"/>
                </a:solidFill>
                <a:latin typeface="游ゴシック" panose="020B0400000000000000" pitchFamily="50" charset="-128"/>
              </a:rPr>
              <a:t>　</a:t>
            </a:r>
            <a:endParaRPr lang="en-US" altLang="ja-JP" sz="2800" b="1" dirty="0">
              <a:solidFill>
                <a:schemeClr val="tx1"/>
              </a:solidFill>
              <a:latin typeface="游ゴシック" panose="020B0400000000000000" pitchFamily="50" charset="-128"/>
            </a:endParaRPr>
          </a:p>
          <a:p>
            <a:pPr algn="ctr">
              <a:lnSpc>
                <a:spcPts val="2400"/>
              </a:lnSpc>
            </a:pPr>
            <a:r>
              <a:rPr lang="ja-JP" altLang="en-US" sz="2800" b="1" dirty="0">
                <a:solidFill>
                  <a:schemeClr val="tx1"/>
                </a:solidFill>
                <a:latin typeface="游ゴシック" panose="020B0400000000000000" pitchFamily="50" charset="-128"/>
              </a:rPr>
              <a:t>公益財団法人わかやま産業振興財団 の支援策</a:t>
            </a:r>
            <a:endParaRPr lang="en-US" altLang="ja-JP" sz="2800" b="1" dirty="0">
              <a:solidFill>
                <a:schemeClr val="tx1"/>
              </a:solidFill>
              <a:latin typeface="游ゴシック" panose="020B0400000000000000" pitchFamily="50" charset="-128"/>
            </a:endParaRPr>
          </a:p>
        </p:txBody>
      </p:sp>
      <p:sp>
        <p:nvSpPr>
          <p:cNvPr id="6" name="正方形/長方形 5"/>
          <p:cNvSpPr/>
          <p:nvPr/>
        </p:nvSpPr>
        <p:spPr>
          <a:xfrm>
            <a:off x="5910676" y="162087"/>
            <a:ext cx="3026535" cy="426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gn="ctr">
              <a:lnSpc>
                <a:spcPts val="2400"/>
              </a:lnSpc>
            </a:pPr>
            <a:r>
              <a:rPr lang="ja-JP" altLang="en-US" sz="2000" b="1" dirty="0">
                <a:solidFill>
                  <a:schemeClr val="tx1"/>
                </a:solidFill>
                <a:latin typeface="游ゴシック" panose="020B0400000000000000" pitchFamily="50" charset="-128"/>
              </a:rPr>
              <a:t>令和６年１１月１日現在</a:t>
            </a:r>
            <a:endParaRPr lang="ja-JP" altLang="en-US" sz="2000" b="1" dirty="0">
              <a:solidFill>
                <a:schemeClr val="tx1"/>
              </a:solidFill>
              <a:latin typeface="游ゴシック" panose="020B0400000000000000" pitchFamily="50" charset="-128"/>
              <a:ea typeface="游ゴシック" panose="020B0400000000000000" pitchFamily="50" charset="-128"/>
            </a:endParaRPr>
          </a:p>
        </p:txBody>
      </p:sp>
      <p:sp>
        <p:nvSpPr>
          <p:cNvPr id="74" name="テキスト ボックス 73">
            <a:extLst>
              <a:ext uri="{FF2B5EF4-FFF2-40B4-BE49-F238E27FC236}">
                <a16:creationId xmlns:a16="http://schemas.microsoft.com/office/drawing/2014/main" id="{4255420D-7C3E-409C-8A86-20C8D3EA5643}"/>
              </a:ext>
            </a:extLst>
          </p:cNvPr>
          <p:cNvSpPr txBox="1"/>
          <p:nvPr/>
        </p:nvSpPr>
        <p:spPr>
          <a:xfrm>
            <a:off x="4927186" y="3849421"/>
            <a:ext cx="4010025" cy="95410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〇県内事業者の</a:t>
            </a:r>
            <a:r>
              <a:rPr kumimoji="1" lang="ja-JP" altLang="en-US" sz="1400" b="1" dirty="0">
                <a:solidFill>
                  <a:srgbClr val="FF9900"/>
                </a:solidFill>
                <a:latin typeface="Meiryo UI" panose="020B0604030504040204" pitchFamily="50" charset="-128"/>
                <a:ea typeface="Meiryo UI" panose="020B0604030504040204" pitchFamily="50" charset="-128"/>
              </a:rPr>
              <a:t>「成功のノウハウ」</a:t>
            </a:r>
            <a:r>
              <a:rPr kumimoji="1" lang="ja-JP" altLang="en-US" sz="1400" dirty="0">
                <a:latin typeface="Meiryo UI" panose="020B0604030504040204" pitchFamily="50" charset="-128"/>
                <a:ea typeface="Meiryo UI" panose="020B0604030504040204" pitchFamily="50" charset="-128"/>
              </a:rPr>
              <a:t>を事例でご紹介！</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〇ビジネスの</a:t>
            </a:r>
            <a:r>
              <a:rPr kumimoji="1" lang="ja-JP" altLang="en-US" sz="1400" b="1" dirty="0">
                <a:solidFill>
                  <a:srgbClr val="FF9900"/>
                </a:solidFill>
                <a:latin typeface="Meiryo UI" panose="020B0604030504040204" pitchFamily="50" charset="-128"/>
                <a:ea typeface="Meiryo UI" panose="020B0604030504040204" pitchFamily="50" charset="-128"/>
              </a:rPr>
              <a:t>専門家の知見</a:t>
            </a:r>
            <a:r>
              <a:rPr kumimoji="1" lang="ja-JP" altLang="en-US" sz="1400" dirty="0">
                <a:latin typeface="Meiryo UI" panose="020B0604030504040204" pitchFamily="50" charset="-128"/>
                <a:ea typeface="Meiryo UI" panose="020B0604030504040204" pitchFamily="50" charset="-128"/>
              </a:rPr>
              <a:t>を解像度高くお届け！</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〇</a:t>
            </a:r>
            <a:r>
              <a:rPr kumimoji="1" lang="ja-JP" altLang="en-US" sz="1400" b="1" dirty="0">
                <a:solidFill>
                  <a:srgbClr val="FF9900"/>
                </a:solidFill>
                <a:latin typeface="Meiryo UI" panose="020B0604030504040204" pitchFamily="50" charset="-128"/>
                <a:ea typeface="Meiryo UI" panose="020B0604030504040204" pitchFamily="50" charset="-128"/>
              </a:rPr>
              <a:t>補助金や講座</a:t>
            </a:r>
            <a:r>
              <a:rPr kumimoji="1" lang="ja-JP" altLang="en-US" sz="1400" dirty="0">
                <a:latin typeface="Meiryo UI" panose="020B0604030504040204" pitchFamily="50" charset="-128"/>
                <a:ea typeface="Meiryo UI" panose="020B0604030504040204" pitchFamily="50" charset="-128"/>
              </a:rPr>
              <a:t>などの役立つ情報をお届け！</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〇</a:t>
            </a:r>
            <a:r>
              <a:rPr kumimoji="1" lang="en-US" altLang="ja-JP" sz="1400" dirty="0">
                <a:latin typeface="Meiryo UI" panose="020B0604030504040204" pitchFamily="50" charset="-128"/>
                <a:ea typeface="Meiryo UI" panose="020B0604030504040204" pitchFamily="50" charset="-128"/>
              </a:rPr>
              <a:t>LINE</a:t>
            </a:r>
            <a:r>
              <a:rPr kumimoji="1" lang="ja-JP" altLang="en-US" sz="1400" dirty="0">
                <a:latin typeface="Meiryo UI" panose="020B0604030504040204" pitchFamily="50" charset="-128"/>
                <a:ea typeface="Meiryo UI" panose="020B0604030504040204" pitchFamily="50" charset="-128"/>
              </a:rPr>
              <a:t>登録で定期的に</a:t>
            </a:r>
            <a:r>
              <a:rPr kumimoji="1" lang="ja-JP" altLang="en-US" sz="1400" b="1" dirty="0">
                <a:solidFill>
                  <a:srgbClr val="FF9900"/>
                </a:solidFill>
                <a:latin typeface="Meiryo UI" panose="020B0604030504040204" pitchFamily="50" charset="-128"/>
                <a:ea typeface="Meiryo UI" panose="020B0604030504040204" pitchFamily="50" charset="-128"/>
              </a:rPr>
              <a:t>おススメの情報</a:t>
            </a:r>
            <a:r>
              <a:rPr kumimoji="1" lang="ja-JP" altLang="en-US" sz="1400" dirty="0">
                <a:latin typeface="Meiryo UI" panose="020B0604030504040204" pitchFamily="50" charset="-128"/>
                <a:ea typeface="Meiryo UI" panose="020B0604030504040204" pitchFamily="50" charset="-128"/>
              </a:rPr>
              <a:t>をお知らせ！</a:t>
            </a:r>
            <a:endParaRPr kumimoji="1" lang="en-US" altLang="ja-JP" sz="1400" dirty="0">
              <a:latin typeface="Meiryo UI" panose="020B0604030504040204" pitchFamily="50" charset="-128"/>
              <a:ea typeface="Meiryo UI" panose="020B0604030504040204" pitchFamily="50" charset="-128"/>
            </a:endParaRPr>
          </a:p>
        </p:txBody>
      </p:sp>
      <p:grpSp>
        <p:nvGrpSpPr>
          <p:cNvPr id="91" name="グループ化 90">
            <a:extLst>
              <a:ext uri="{FF2B5EF4-FFF2-40B4-BE49-F238E27FC236}">
                <a16:creationId xmlns:a16="http://schemas.microsoft.com/office/drawing/2014/main" id="{19170746-569C-4A52-840E-46BFD0F80D57}"/>
              </a:ext>
            </a:extLst>
          </p:cNvPr>
          <p:cNvGrpSpPr/>
          <p:nvPr/>
        </p:nvGrpSpPr>
        <p:grpSpPr>
          <a:xfrm>
            <a:off x="288813" y="3048033"/>
            <a:ext cx="4638373" cy="3409371"/>
            <a:chOff x="333677" y="2705133"/>
            <a:chExt cx="4638373" cy="3409371"/>
          </a:xfrm>
        </p:grpSpPr>
        <p:pic>
          <p:nvPicPr>
            <p:cNvPr id="71" name="図 70">
              <a:extLst>
                <a:ext uri="{FF2B5EF4-FFF2-40B4-BE49-F238E27FC236}">
                  <a16:creationId xmlns:a16="http://schemas.microsoft.com/office/drawing/2014/main" id="{848C42FE-D40C-4D5C-916F-B3F5245793CF}"/>
                </a:ext>
              </a:extLst>
            </p:cNvPr>
            <p:cNvPicPr>
              <a:picLocks noChangeAspect="1"/>
            </p:cNvPicPr>
            <p:nvPr/>
          </p:nvPicPr>
          <p:blipFill rotWithShape="1">
            <a:blip r:embed="rId2"/>
            <a:srcRect l="24374" t="10411" r="28403" b="40844"/>
            <a:stretch/>
          </p:blipFill>
          <p:spPr>
            <a:xfrm>
              <a:off x="435565" y="2705133"/>
              <a:ext cx="4536485" cy="2488795"/>
            </a:xfrm>
            <a:prstGeom prst="rect">
              <a:avLst/>
            </a:prstGeom>
          </p:spPr>
        </p:pic>
        <p:pic>
          <p:nvPicPr>
            <p:cNvPr id="75" name="object 4">
              <a:extLst>
                <a:ext uri="{FF2B5EF4-FFF2-40B4-BE49-F238E27FC236}">
                  <a16:creationId xmlns:a16="http://schemas.microsoft.com/office/drawing/2014/main" id="{5DBBCF64-A305-4AD4-9951-2DCE1739E466}"/>
                </a:ext>
              </a:extLst>
            </p:cNvPr>
            <p:cNvPicPr/>
            <p:nvPr/>
          </p:nvPicPr>
          <p:blipFill>
            <a:blip r:embed="rId3" cstate="print"/>
            <a:stretch>
              <a:fillRect/>
            </a:stretch>
          </p:blipFill>
          <p:spPr>
            <a:xfrm>
              <a:off x="3712050" y="4854504"/>
              <a:ext cx="1260000" cy="1260000"/>
            </a:xfrm>
            <a:prstGeom prst="rect">
              <a:avLst/>
            </a:prstGeom>
          </p:spPr>
        </p:pic>
        <p:pic>
          <p:nvPicPr>
            <p:cNvPr id="58" name="図 57">
              <a:extLst>
                <a:ext uri="{FF2B5EF4-FFF2-40B4-BE49-F238E27FC236}">
                  <a16:creationId xmlns:a16="http://schemas.microsoft.com/office/drawing/2014/main" id="{6104AB44-180E-44C6-BAC7-7BB063932F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5009" y="5137051"/>
              <a:ext cx="592506" cy="737707"/>
            </a:xfrm>
            <a:prstGeom prst="rect">
              <a:avLst/>
            </a:prstGeom>
          </p:spPr>
        </p:pic>
        <p:sp>
          <p:nvSpPr>
            <p:cNvPr id="83" name="テキスト ボックス 82">
              <a:extLst>
                <a:ext uri="{FF2B5EF4-FFF2-40B4-BE49-F238E27FC236}">
                  <a16:creationId xmlns:a16="http://schemas.microsoft.com/office/drawing/2014/main" id="{65C170B2-1A12-47B9-AA7E-8990A46EE16C}"/>
                </a:ext>
              </a:extLst>
            </p:cNvPr>
            <p:cNvSpPr txBox="1"/>
            <p:nvPr/>
          </p:nvSpPr>
          <p:spPr>
            <a:xfrm>
              <a:off x="1027249" y="5529729"/>
              <a:ext cx="1259986" cy="584775"/>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◀こちらから</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和歌山県の事業者様に</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役立つ新サイト「ワカチア」をご覧いただけます。</a:t>
              </a:r>
              <a:endParaRPr kumimoji="1" lang="en-US" altLang="ja-JP" sz="800" dirty="0">
                <a:latin typeface="Meiryo UI" panose="020B0604030504040204" pitchFamily="50" charset="-128"/>
                <a:ea typeface="Meiryo UI" panose="020B0604030504040204" pitchFamily="50" charset="-128"/>
              </a:endParaRPr>
            </a:p>
          </p:txBody>
        </p:sp>
        <p:sp>
          <p:nvSpPr>
            <p:cNvPr id="84" name="テキスト ボックス 83">
              <a:extLst>
                <a:ext uri="{FF2B5EF4-FFF2-40B4-BE49-F238E27FC236}">
                  <a16:creationId xmlns:a16="http://schemas.microsoft.com/office/drawing/2014/main" id="{FE7BFEC4-C546-4472-AF3A-0CE442761D6C}"/>
                </a:ext>
              </a:extLst>
            </p:cNvPr>
            <p:cNvSpPr txBox="1"/>
            <p:nvPr/>
          </p:nvSpPr>
          <p:spPr>
            <a:xfrm>
              <a:off x="2904931" y="5652839"/>
              <a:ext cx="1195468" cy="461665"/>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◀こちらから</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「ワカチア」公式</a:t>
              </a:r>
              <a:r>
                <a:rPr kumimoji="1" lang="en-US" altLang="ja-JP" sz="800" dirty="0">
                  <a:latin typeface="Meiryo UI" panose="020B0604030504040204" pitchFamily="50" charset="-128"/>
                  <a:ea typeface="Meiryo UI" panose="020B0604030504040204" pitchFamily="50" charset="-128"/>
                </a:rPr>
                <a:t>LINE</a:t>
              </a:r>
              <a:r>
                <a:rPr kumimoji="1" lang="ja-JP" altLang="en-US" sz="800" dirty="0">
                  <a:latin typeface="Meiryo UI" panose="020B0604030504040204" pitchFamily="50" charset="-128"/>
                  <a:ea typeface="Meiryo UI" panose="020B0604030504040204" pitchFamily="50" charset="-128"/>
                </a:rPr>
                <a:t>の</a:t>
              </a:r>
              <a:endParaRPr kumimoji="1" lang="en-US" altLang="ja-JP" sz="800" dirty="0">
                <a:latin typeface="Meiryo UI" panose="020B0604030504040204" pitchFamily="50" charset="-128"/>
                <a:ea typeface="Meiryo UI" panose="020B0604030504040204" pitchFamily="50" charset="-128"/>
              </a:endParaRPr>
            </a:p>
            <a:p>
              <a:r>
                <a:rPr kumimoji="1" lang="ja-JP" altLang="en-US" sz="800" dirty="0">
                  <a:latin typeface="Meiryo UI" panose="020B0604030504040204" pitchFamily="50" charset="-128"/>
                  <a:ea typeface="Meiryo UI" panose="020B0604030504040204" pitchFamily="50" charset="-128"/>
                </a:rPr>
                <a:t>お友達登録ができます。</a:t>
              </a:r>
              <a:endParaRPr kumimoji="1" lang="en-US" altLang="ja-JP" sz="800" dirty="0">
                <a:latin typeface="Meiryo UI" panose="020B0604030504040204" pitchFamily="50" charset="-128"/>
                <a:ea typeface="Meiryo UI" panose="020B0604030504040204" pitchFamily="50" charset="-128"/>
              </a:endParaRPr>
            </a:p>
          </p:txBody>
        </p:sp>
        <p:sp>
          <p:nvSpPr>
            <p:cNvPr id="85" name="テキスト ボックス 84">
              <a:extLst>
                <a:ext uri="{FF2B5EF4-FFF2-40B4-BE49-F238E27FC236}">
                  <a16:creationId xmlns:a16="http://schemas.microsoft.com/office/drawing/2014/main" id="{BB5DBE14-EABF-4AF8-9A6F-F80690DC048F}"/>
                </a:ext>
              </a:extLst>
            </p:cNvPr>
            <p:cNvSpPr txBox="1"/>
            <p:nvPr/>
          </p:nvSpPr>
          <p:spPr>
            <a:xfrm>
              <a:off x="1027249" y="5315802"/>
              <a:ext cx="971529" cy="216231"/>
            </a:xfrm>
            <a:prstGeom prst="rect">
              <a:avLst/>
            </a:prstGeom>
            <a:noFill/>
          </p:spPr>
          <p:txBody>
            <a:bodyPr wrap="square" rtlCol="0">
              <a:spAutoFit/>
            </a:bodyPr>
            <a:lstStyle/>
            <a:p>
              <a:r>
                <a:rPr kumimoji="1" lang="ja-JP" altLang="en-US" sz="800" b="1" dirty="0">
                  <a:latin typeface="Meiryo UI" panose="020B0604030504040204" pitchFamily="50" charset="-128"/>
                  <a:ea typeface="Meiryo UI" panose="020B0604030504040204" pitchFamily="50" charset="-128"/>
                </a:rPr>
                <a:t>新サイト「ワカチア」</a:t>
              </a:r>
              <a:endParaRPr kumimoji="1" lang="en-US" altLang="ja-JP" sz="800" b="1" dirty="0">
                <a:latin typeface="Meiryo UI" panose="020B0604030504040204" pitchFamily="50" charset="-128"/>
                <a:ea typeface="Meiryo UI" panose="020B0604030504040204" pitchFamily="50" charset="-128"/>
              </a:endParaRPr>
            </a:p>
          </p:txBody>
        </p:sp>
        <p:sp>
          <p:nvSpPr>
            <p:cNvPr id="86" name="テキスト ボックス 85">
              <a:extLst>
                <a:ext uri="{FF2B5EF4-FFF2-40B4-BE49-F238E27FC236}">
                  <a16:creationId xmlns:a16="http://schemas.microsoft.com/office/drawing/2014/main" id="{574F4C4F-A198-4504-8703-32A62F28F6DB}"/>
                </a:ext>
              </a:extLst>
            </p:cNvPr>
            <p:cNvSpPr txBox="1"/>
            <p:nvPr/>
          </p:nvSpPr>
          <p:spPr>
            <a:xfrm>
              <a:off x="2904931" y="5315802"/>
              <a:ext cx="971529" cy="338554"/>
            </a:xfrm>
            <a:prstGeom prst="rect">
              <a:avLst/>
            </a:prstGeom>
            <a:noFill/>
          </p:spPr>
          <p:txBody>
            <a:bodyPr wrap="square" rtlCol="0">
              <a:spAutoFit/>
            </a:bodyPr>
            <a:lstStyle/>
            <a:p>
              <a:r>
                <a:rPr kumimoji="1" lang="ja-JP" altLang="en-US" sz="800" b="1" dirty="0">
                  <a:latin typeface="Meiryo UI" panose="020B0604030504040204" pitchFamily="50" charset="-128"/>
                  <a:ea typeface="Meiryo UI" panose="020B0604030504040204" pitchFamily="50" charset="-128"/>
                </a:rPr>
                <a:t>「ワカチア」</a:t>
              </a:r>
              <a:endParaRPr kumimoji="1" lang="en-US" altLang="ja-JP" sz="800" b="1" dirty="0">
                <a:latin typeface="Meiryo UI" panose="020B0604030504040204" pitchFamily="50" charset="-128"/>
                <a:ea typeface="Meiryo UI" panose="020B0604030504040204" pitchFamily="50" charset="-128"/>
              </a:endParaRPr>
            </a:p>
            <a:p>
              <a:r>
                <a:rPr kumimoji="1" lang="ja-JP" altLang="en-US" sz="800" b="1" dirty="0">
                  <a:latin typeface="Meiryo UI" panose="020B0604030504040204" pitchFamily="50" charset="-128"/>
                  <a:ea typeface="Meiryo UI" panose="020B0604030504040204" pitchFamily="50" charset="-128"/>
                </a:rPr>
                <a:t>公式</a:t>
              </a:r>
              <a:r>
                <a:rPr kumimoji="1" lang="en-US" altLang="ja-JP" sz="800" b="1" dirty="0">
                  <a:latin typeface="Meiryo UI" panose="020B0604030504040204" pitchFamily="50" charset="-128"/>
                  <a:ea typeface="Meiryo UI" panose="020B0604030504040204" pitchFamily="50" charset="-128"/>
                </a:rPr>
                <a:t>LINE</a:t>
              </a:r>
              <a:r>
                <a:rPr kumimoji="1" lang="ja-JP" altLang="en-US" sz="800" b="1" dirty="0">
                  <a:latin typeface="Meiryo UI" panose="020B0604030504040204" pitchFamily="50" charset="-128"/>
                  <a:ea typeface="Meiryo UI" panose="020B0604030504040204" pitchFamily="50" charset="-128"/>
                </a:rPr>
                <a:t>登録</a:t>
              </a:r>
              <a:endParaRPr kumimoji="1" lang="en-US" altLang="ja-JP" sz="800" b="1" dirty="0">
                <a:latin typeface="Meiryo UI" panose="020B0604030504040204" pitchFamily="50" charset="-128"/>
                <a:ea typeface="Meiryo UI" panose="020B0604030504040204" pitchFamily="50" charset="-128"/>
              </a:endParaRPr>
            </a:p>
          </p:txBody>
        </p:sp>
        <p:pic>
          <p:nvPicPr>
            <p:cNvPr id="88" name="図 87">
              <a:extLst>
                <a:ext uri="{FF2B5EF4-FFF2-40B4-BE49-F238E27FC236}">
                  <a16:creationId xmlns:a16="http://schemas.microsoft.com/office/drawing/2014/main" id="{57D491DE-0916-4DB6-A876-A319D01662C8}"/>
                </a:ext>
              </a:extLst>
            </p:cNvPr>
            <p:cNvPicPr>
              <a:picLocks noChangeAspect="1"/>
            </p:cNvPicPr>
            <p:nvPr/>
          </p:nvPicPr>
          <p:blipFill>
            <a:blip r:embed="rId5"/>
            <a:stretch>
              <a:fillRect/>
            </a:stretch>
          </p:blipFill>
          <p:spPr>
            <a:xfrm>
              <a:off x="333677" y="5299599"/>
              <a:ext cx="792000" cy="792000"/>
            </a:xfrm>
            <a:prstGeom prst="rect">
              <a:avLst/>
            </a:prstGeom>
          </p:spPr>
        </p:pic>
        <p:pic>
          <p:nvPicPr>
            <p:cNvPr id="90" name="図 89">
              <a:extLst>
                <a:ext uri="{FF2B5EF4-FFF2-40B4-BE49-F238E27FC236}">
                  <a16:creationId xmlns:a16="http://schemas.microsoft.com/office/drawing/2014/main" id="{57341519-286B-43CE-B08C-EE058E4BBAD7}"/>
                </a:ext>
              </a:extLst>
            </p:cNvPr>
            <p:cNvPicPr>
              <a:picLocks noChangeAspect="1"/>
            </p:cNvPicPr>
            <p:nvPr/>
          </p:nvPicPr>
          <p:blipFill>
            <a:blip r:embed="rId6"/>
            <a:stretch>
              <a:fillRect/>
            </a:stretch>
          </p:blipFill>
          <p:spPr>
            <a:xfrm>
              <a:off x="2188807" y="5299599"/>
              <a:ext cx="792000" cy="792000"/>
            </a:xfrm>
            <a:prstGeom prst="rect">
              <a:avLst/>
            </a:prstGeom>
          </p:spPr>
        </p:pic>
      </p:grpSp>
      <p:pic>
        <p:nvPicPr>
          <p:cNvPr id="3" name="図 2">
            <a:extLst>
              <a:ext uri="{FF2B5EF4-FFF2-40B4-BE49-F238E27FC236}">
                <a16:creationId xmlns:a16="http://schemas.microsoft.com/office/drawing/2014/main" id="{5C32D757-2BA6-41DD-8628-19B324A635C6}"/>
              </a:ext>
            </a:extLst>
          </p:cNvPr>
          <p:cNvPicPr>
            <a:picLocks noChangeAspect="1"/>
          </p:cNvPicPr>
          <p:nvPr/>
        </p:nvPicPr>
        <p:blipFill rotWithShape="1">
          <a:blip r:embed="rId7"/>
          <a:srcRect l="30278" t="25761" r="33099" b="18294"/>
          <a:stretch/>
        </p:blipFill>
        <p:spPr>
          <a:xfrm>
            <a:off x="5117215" y="4866702"/>
            <a:ext cx="1928299" cy="1584000"/>
          </a:xfrm>
          <a:prstGeom prst="rect">
            <a:avLst/>
          </a:prstGeom>
        </p:spPr>
      </p:pic>
      <p:sp>
        <p:nvSpPr>
          <p:cNvPr id="2" name="吹き出し: 角を丸めた四角形 1">
            <a:extLst>
              <a:ext uri="{FF2B5EF4-FFF2-40B4-BE49-F238E27FC236}">
                <a16:creationId xmlns:a16="http://schemas.microsoft.com/office/drawing/2014/main" id="{7A052B21-32BC-4D0D-BA4E-3844074DB5AC}"/>
              </a:ext>
            </a:extLst>
          </p:cNvPr>
          <p:cNvSpPr/>
          <p:nvPr/>
        </p:nvSpPr>
        <p:spPr>
          <a:xfrm>
            <a:off x="7332020" y="5622937"/>
            <a:ext cx="1423652" cy="827765"/>
          </a:xfrm>
          <a:prstGeom prst="wedgeRoundRectCallout">
            <a:avLst>
              <a:gd name="adj1" fmla="val -79191"/>
              <a:gd name="adj2" fmla="val 19232"/>
              <a:gd name="adj3" fmla="val 16667"/>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accent1"/>
                </a:solidFill>
                <a:latin typeface="Meiryo UI" panose="020B0604030504040204" pitchFamily="50" charset="-128"/>
                <a:ea typeface="Meiryo UI" panose="020B0604030504040204" pitchFamily="50" charset="-128"/>
              </a:rPr>
              <a:t>毎月</a:t>
            </a:r>
            <a:endParaRPr kumimoji="1" lang="en-US" altLang="ja-JP" sz="2000" b="1" dirty="0">
              <a:solidFill>
                <a:schemeClr val="accent1"/>
              </a:solidFill>
              <a:latin typeface="Meiryo UI" panose="020B0604030504040204" pitchFamily="50" charset="-128"/>
              <a:ea typeface="Meiryo UI" panose="020B0604030504040204" pitchFamily="50" charset="-128"/>
            </a:endParaRPr>
          </a:p>
          <a:p>
            <a:pPr algn="ctr"/>
            <a:r>
              <a:rPr kumimoji="1" lang="ja-JP" altLang="en-US" sz="2000" b="1" dirty="0">
                <a:solidFill>
                  <a:schemeClr val="accent1"/>
                </a:solidFill>
                <a:latin typeface="Meiryo UI" panose="020B0604030504040204" pitchFamily="50" charset="-128"/>
                <a:ea typeface="Meiryo UI" panose="020B0604030504040204" pitchFamily="50" charset="-128"/>
              </a:rPr>
              <a:t>実施中！</a:t>
            </a:r>
          </a:p>
        </p:txBody>
      </p:sp>
    </p:spTree>
    <p:extLst>
      <p:ext uri="{BB962C8B-B14F-4D97-AF65-F5344CB8AC3E}">
        <p14:creationId xmlns:p14="http://schemas.microsoft.com/office/powerpoint/2010/main" val="481982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0"/>
            <a:ext cx="9144000" cy="5486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dirty="0">
                <a:solidFill>
                  <a:prstClr val="white"/>
                </a:solidFill>
                <a:latin typeface="Meiryo UI" panose="020B0604030504040204" pitchFamily="50" charset="-128"/>
                <a:ea typeface="Meiryo UI" panose="020B0604030504040204" pitchFamily="50" charset="-128"/>
              </a:rPr>
              <a:t>⑥</a:t>
            </a:r>
            <a:r>
              <a:rPr kumimoji="1" lang="ja-JP" altLang="en-US" sz="3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新たな取り組みをしたい！</a:t>
            </a:r>
            <a:endPar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4" name="正方形/長方形 13"/>
          <p:cNvSpPr/>
          <p:nvPr/>
        </p:nvSpPr>
        <p:spPr>
          <a:xfrm>
            <a:off x="68802" y="1084175"/>
            <a:ext cx="9000000" cy="1692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大学や工業高等専門学校・公設試験研究機関・企業の最新の研究成果や技術ノウハウのシーズ　等発表会を開催し、産学官連携のマッチングの場を提供します。</a:t>
            </a:r>
            <a:endParaRPr kumimoji="0" lang="en-US" altLang="ja-JP"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正方形/長方形 19"/>
          <p:cNvSpPr/>
          <p:nvPr/>
        </p:nvSpPr>
        <p:spPr>
          <a:xfrm>
            <a:off x="68802" y="605345"/>
            <a:ext cx="4104000" cy="43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marL="0" marR="0" lvl="0" indent="0" algn="ctr" defTabSz="457200" rtl="0" eaLnBrk="1" fontAlgn="auto" latinLnBrk="0" hangingPunct="1">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white"/>
                </a:solidFill>
                <a:effectLst/>
                <a:uLnTx/>
                <a:uFillTx/>
                <a:latin typeface="游ゴシック" panose="020B0400000000000000" pitchFamily="50" charset="-128"/>
                <a:ea typeface="メイリオ" panose="020B0604030504040204" pitchFamily="50" charset="-128"/>
                <a:cs typeface="+mn-cs"/>
              </a:rPr>
              <a:t>わかやまテクノ・ビジネスフェア</a:t>
            </a:r>
            <a:endParaRPr kumimoji="0" lang="ja-JP" altLang="en-US" sz="2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7" name="スライド番号プレースホルダー 7"/>
          <p:cNvSpPr>
            <a:spLocks noGrp="1"/>
          </p:cNvSpPr>
          <p:nvPr>
            <p:ph type="sldNum" sz="quarter" idx="12"/>
          </p:nvPr>
        </p:nvSpPr>
        <p:spPr>
          <a:xfrm>
            <a:off x="8636802" y="6534000"/>
            <a:ext cx="432000" cy="32400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8</a:t>
            </a:r>
            <a:endParaRPr kumimoji="1" lang="ja-JP" altLang="en-US" sz="12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aphicFrame>
        <p:nvGraphicFramePr>
          <p:cNvPr id="22" name="表 21"/>
          <p:cNvGraphicFramePr>
            <a:graphicFrameLocks noGrp="1"/>
          </p:cNvGraphicFramePr>
          <p:nvPr>
            <p:extLst>
              <p:ext uri="{D42A27DB-BD31-4B8C-83A1-F6EECF244321}">
                <p14:modId xmlns:p14="http://schemas.microsoft.com/office/powerpoint/2010/main" val="2075571436"/>
              </p:ext>
            </p:extLst>
          </p:nvPr>
        </p:nvGraphicFramePr>
        <p:xfrm>
          <a:off x="644801" y="1594874"/>
          <a:ext cx="7848001" cy="1143000"/>
        </p:xfrm>
        <a:graphic>
          <a:graphicData uri="http://schemas.openxmlformats.org/drawingml/2006/table">
            <a:tbl>
              <a:tblPr>
                <a:tableStyleId>{5C22544A-7EE6-4342-B048-85BDC9FD1C3A}</a:tableStyleId>
              </a:tblPr>
              <a:tblGrid>
                <a:gridCol w="1853700">
                  <a:extLst>
                    <a:ext uri="{9D8B030D-6E8A-4147-A177-3AD203B41FA5}">
                      <a16:colId xmlns:a16="http://schemas.microsoft.com/office/drawing/2014/main" val="2117671058"/>
                    </a:ext>
                  </a:extLst>
                </a:gridCol>
                <a:gridCol w="5994301">
                  <a:extLst>
                    <a:ext uri="{9D8B030D-6E8A-4147-A177-3AD203B41FA5}">
                      <a16:colId xmlns:a16="http://schemas.microsoft.com/office/drawing/2014/main" val="2726663097"/>
                    </a:ext>
                  </a:extLst>
                </a:gridCol>
              </a:tblGrid>
              <a:tr h="288032">
                <a:tc>
                  <a:txBody>
                    <a:bodyPr/>
                    <a:lstStyle/>
                    <a:p>
                      <a:pPr algn="ctr">
                        <a:lnSpc>
                          <a:spcPts val="1800"/>
                        </a:lnSpc>
                      </a:pPr>
                      <a:r>
                        <a:rPr kumimoji="1" lang="ja-JP" altLang="en-US" sz="1400" b="0" dirty="0">
                          <a:solidFill>
                            <a:schemeClr val="tx1"/>
                          </a:solidFill>
                          <a:latin typeface="メイリオ" panose="020B0604030504040204" pitchFamily="50" charset="-128"/>
                          <a:ea typeface="メイリオ" panose="020B0604030504040204" pitchFamily="50" charset="-128"/>
                        </a:rPr>
                        <a:t>日時・場所</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400" b="0" u="none" dirty="0">
                          <a:solidFill>
                            <a:schemeClr val="tx1"/>
                          </a:solidFill>
                          <a:latin typeface="メイリオ" panose="020B0604030504040204" pitchFamily="50" charset="-128"/>
                          <a:ea typeface="+mn-ea"/>
                        </a:rPr>
                        <a:t>１１月２６日（火）（ホテルアバローム紀の国）</a:t>
                      </a:r>
                      <a:endParaRPr lang="en-US" altLang="ja-JP" sz="1000" b="0" u="none"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0710222"/>
                  </a:ext>
                </a:extLst>
              </a:tr>
              <a:tr h="288032">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内容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fontAlgn="base"/>
                      <a:r>
                        <a:rPr kumimoji="1" lang="ja-JP" altLang="en-US" sz="1200" b="0" i="0" u="none" kern="1200" dirty="0">
                          <a:solidFill>
                            <a:schemeClr val="tx1"/>
                          </a:solidFill>
                          <a:effectLst/>
                          <a:latin typeface="+mn-ea"/>
                          <a:ea typeface="+mn-ea"/>
                          <a:cs typeface="+mn-cs"/>
                        </a:rPr>
                        <a:t>基調講演「新規事業の創出と</a:t>
                      </a:r>
                      <a:r>
                        <a:rPr kumimoji="1" lang="en-US" altLang="ja-JP" sz="1200" b="0" i="0" u="none" kern="1200" dirty="0">
                          <a:solidFill>
                            <a:schemeClr val="tx1"/>
                          </a:solidFill>
                          <a:effectLst/>
                          <a:latin typeface="+mn-ea"/>
                          <a:ea typeface="+mn-ea"/>
                          <a:cs typeface="+mn-cs"/>
                        </a:rPr>
                        <a:t>JAXA</a:t>
                      </a:r>
                      <a:r>
                        <a:rPr kumimoji="1" lang="ja-JP" altLang="en-US" sz="1200" b="0" i="0" u="none" kern="1200" dirty="0">
                          <a:solidFill>
                            <a:schemeClr val="tx1"/>
                          </a:solidFill>
                          <a:effectLst/>
                          <a:latin typeface="+mn-ea"/>
                          <a:ea typeface="+mn-ea"/>
                          <a:cs typeface="+mn-cs"/>
                        </a:rPr>
                        <a:t>ベンチャー」</a:t>
                      </a:r>
                      <a:endParaRPr kumimoji="1" lang="en-US" altLang="ja-JP" sz="1200" b="0" i="0" u="none" kern="1200" dirty="0">
                        <a:solidFill>
                          <a:schemeClr val="tx1"/>
                        </a:solidFill>
                        <a:effectLst/>
                        <a:latin typeface="+mn-ea"/>
                        <a:ea typeface="+mn-ea"/>
                        <a:cs typeface="+mn-cs"/>
                      </a:endParaRPr>
                    </a:p>
                    <a:p>
                      <a:pPr fontAlgn="base"/>
                      <a:r>
                        <a:rPr kumimoji="1" lang="en-US" altLang="ja-JP" sz="1200" b="0" i="0" u="none" kern="1200" dirty="0">
                          <a:solidFill>
                            <a:schemeClr val="tx1"/>
                          </a:solidFill>
                          <a:effectLst/>
                          <a:latin typeface="+mn-ea"/>
                          <a:ea typeface="+mn-ea"/>
                          <a:cs typeface="+mn-cs"/>
                        </a:rPr>
                        <a:t> </a:t>
                      </a:r>
                      <a:r>
                        <a:rPr kumimoji="1" lang="ja-JP" altLang="en-US" sz="1200" b="0" i="0" u="none" kern="1200" dirty="0">
                          <a:solidFill>
                            <a:schemeClr val="tx1"/>
                          </a:solidFill>
                          <a:effectLst/>
                          <a:latin typeface="+mn-ea"/>
                          <a:ea typeface="+mn-ea"/>
                          <a:cs typeface="+mn-cs"/>
                        </a:rPr>
                        <a:t>　武蔵スカイプラス（株）　代表取締役　藏並　昌武 氏</a:t>
                      </a:r>
                      <a:endParaRPr kumimoji="1" lang="en-US" altLang="ja-JP" sz="1200" b="0" i="0" u="none" kern="1200" dirty="0">
                        <a:solidFill>
                          <a:schemeClr val="tx1"/>
                        </a:solidFill>
                        <a:effectLst/>
                        <a:latin typeface="+mn-ea"/>
                        <a:ea typeface="+mn-ea"/>
                        <a:cs typeface="+mn-cs"/>
                      </a:endParaRPr>
                    </a:p>
                    <a:p>
                      <a:pPr fontAlgn="base"/>
                      <a:r>
                        <a:rPr kumimoji="1" lang="ja-JP" altLang="en-US" sz="1200" b="0" i="0" u="none" kern="1200" dirty="0">
                          <a:solidFill>
                            <a:schemeClr val="tx1"/>
                          </a:solidFill>
                          <a:effectLst/>
                          <a:latin typeface="+mn-ea"/>
                          <a:ea typeface="+mn-ea"/>
                          <a:cs typeface="+mn-cs"/>
                        </a:rPr>
                        <a:t>技術シーズ発表（和大・近大・和高専・工業技術センターなど）</a:t>
                      </a:r>
                    </a:p>
                    <a:p>
                      <a:pPr fontAlgn="base"/>
                      <a:r>
                        <a:rPr kumimoji="1" lang="ja-JP" altLang="en-US" sz="1200" b="0" i="0" u="none" kern="1200" dirty="0">
                          <a:solidFill>
                            <a:schemeClr val="tx1"/>
                          </a:solidFill>
                          <a:effectLst/>
                          <a:latin typeface="+mn-ea"/>
                          <a:ea typeface="+mn-ea"/>
                          <a:cs typeface="+mn-cs"/>
                        </a:rPr>
                        <a:t>ポスターセッション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8657120"/>
                  </a:ext>
                </a:extLst>
              </a:tr>
            </a:tbl>
          </a:graphicData>
        </a:graphic>
      </p:graphicFrame>
      <p:sp>
        <p:nvSpPr>
          <p:cNvPr id="23" name="正方形/長方形 22"/>
          <p:cNvSpPr/>
          <p:nvPr/>
        </p:nvSpPr>
        <p:spPr>
          <a:xfrm>
            <a:off x="68802" y="3337850"/>
            <a:ext cx="9000000" cy="1872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0" lang="ja-JP" altLang="en-US" sz="1600" b="0" i="0" u="none" strike="noStrike" kern="1200" cap="none" spc="0" normalizeH="0" baseline="0" noProof="0" dirty="0">
                <a:ln>
                  <a:noFill/>
                </a:ln>
                <a:solidFill>
                  <a:prstClr val="black"/>
                </a:solidFill>
                <a:effectLst/>
                <a:uLnTx/>
                <a:uFillTx/>
                <a:latin typeface="メイリオ 本文"/>
                <a:ea typeface="メイリオ" panose="020B0604030504040204" pitchFamily="50" charset="-128"/>
                <a:cs typeface="+mn-cs"/>
              </a:rPr>
              <a:t>中小企業又は大学等の研究員が主宰する研究会の活動に要する経費を補助します。</a:t>
            </a:r>
            <a:endParaRPr kumimoji="0" lang="en-US" altLang="ja-JP" sz="1600" b="0" i="0" u="none" strike="noStrike" kern="1200" cap="none" spc="0" normalizeH="0" baseline="0" noProof="0" dirty="0">
              <a:ln>
                <a:noFill/>
              </a:ln>
              <a:solidFill>
                <a:prstClr val="black"/>
              </a:solidFill>
              <a:effectLst/>
              <a:uLnTx/>
              <a:uFillTx/>
              <a:latin typeface="メイリオ 本文"/>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solidFill>
                <a:prstClr val="black"/>
              </a:solidFill>
              <a:effectLst/>
              <a:uLnTx/>
              <a:uFillTx/>
              <a:latin typeface="メイリオ 本文"/>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solidFill>
                <a:prstClr val="black"/>
              </a:solidFill>
              <a:effectLst/>
              <a:uLnTx/>
              <a:uFillTx/>
              <a:latin typeface="メイリオ 本文"/>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solidFill>
                <a:prstClr val="black"/>
              </a:solidFill>
              <a:effectLst/>
              <a:uLnTx/>
              <a:uFillTx/>
              <a:latin typeface="メイリオ 本文"/>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solidFill>
                <a:prstClr val="black"/>
              </a:solidFill>
              <a:effectLst/>
              <a:uLnTx/>
              <a:uFillTx/>
              <a:latin typeface="メイリオ 本文"/>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000" b="0" i="0" u="none" strike="noStrike" kern="1200" cap="none" spc="0" normalizeH="0" baseline="0" noProof="0" dirty="0">
              <a:ln>
                <a:noFill/>
              </a:ln>
              <a:solidFill>
                <a:prstClr val="black"/>
              </a:solidFill>
              <a:effectLst/>
              <a:uLnTx/>
              <a:uFillTx/>
              <a:latin typeface="メイリオ 本文"/>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メイリオ 本文"/>
                <a:ea typeface="メイリオ" panose="020B0604030504040204" pitchFamily="50" charset="-128"/>
                <a:cs typeface="+mn-cs"/>
              </a:rPr>
              <a:t>　</a:t>
            </a:r>
            <a:r>
              <a:rPr kumimoji="0" lang="en-US" altLang="ja-JP" sz="1400" b="0" i="0" u="none" strike="noStrike" kern="1200" cap="none" spc="0" normalizeH="0" baseline="0" noProof="0" dirty="0">
                <a:ln>
                  <a:noFill/>
                </a:ln>
                <a:solidFill>
                  <a:prstClr val="black"/>
                </a:solidFill>
                <a:effectLst/>
                <a:uLnTx/>
                <a:uFillTx/>
                <a:latin typeface="メイリオ 本文"/>
                <a:ea typeface="メイリオ" panose="020B0604030504040204" pitchFamily="50" charset="-128"/>
                <a:cs typeface="+mn-cs"/>
              </a:rPr>
              <a:t>※</a:t>
            </a:r>
            <a:r>
              <a:rPr kumimoji="0" lang="ja-JP" altLang="en-US" sz="1400" b="0" i="0" u="none" strike="noStrike" kern="1200" cap="none" spc="0" normalizeH="0" baseline="0" noProof="0" dirty="0">
                <a:ln>
                  <a:noFill/>
                </a:ln>
                <a:solidFill>
                  <a:prstClr val="black"/>
                </a:solidFill>
                <a:effectLst/>
                <a:uLnTx/>
                <a:uFillTx/>
                <a:latin typeface="メイリオ 本文"/>
                <a:ea typeface="メイリオ" panose="020B0604030504040204" pitchFamily="50" charset="-128"/>
                <a:cs typeface="+mn-cs"/>
              </a:rPr>
              <a:t>会費を負担する会員が１０名（</a:t>
            </a:r>
            <a:r>
              <a:rPr kumimoji="0" lang="ja-JP" altLang="en-US" sz="14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３社）以上。</a:t>
            </a:r>
            <a:r>
              <a:rPr kumimoji="0" lang="ja-JP" altLang="en-US" sz="1400" b="0" i="0" u="none" strike="noStrike" kern="1200" cap="none" spc="0" normalizeH="0" baseline="0" noProof="0" dirty="0">
                <a:ln>
                  <a:noFill/>
                </a:ln>
                <a:solidFill>
                  <a:prstClr val="black"/>
                </a:solidFill>
                <a:effectLst/>
                <a:uLnTx/>
                <a:uFillTx/>
                <a:latin typeface="メイリオ 本文"/>
                <a:ea typeface="メイリオ" panose="020B0604030504040204" pitchFamily="50" charset="-128"/>
                <a:cs typeface="+mn-cs"/>
              </a:rPr>
              <a:t>主宰者が中小企業者の場合、大学等の研究員が１名以上参画。</a:t>
            </a:r>
            <a:br>
              <a:rPr kumimoji="0" lang="ja-JP" altLang="en-US" sz="1400" b="0" i="0" u="none" strike="noStrike" kern="1200" cap="none" spc="0" normalizeH="0" baseline="0" noProof="0" dirty="0">
                <a:ln>
                  <a:noFill/>
                </a:ln>
                <a:solidFill>
                  <a:prstClr val="black"/>
                </a:solidFill>
                <a:effectLst/>
                <a:uLnTx/>
                <a:uFillTx/>
                <a:latin typeface="メイリオ 本文"/>
                <a:ea typeface="メイリオ" panose="020B0604030504040204" pitchFamily="50" charset="-128"/>
                <a:cs typeface="+mn-cs"/>
              </a:rPr>
            </a:br>
            <a:r>
              <a:rPr kumimoji="0" lang="ja-JP" altLang="en-US" sz="1400" b="0" i="0" u="none" strike="noStrike" kern="1200" cap="none" spc="0" normalizeH="0" baseline="0" noProof="0" dirty="0">
                <a:ln>
                  <a:noFill/>
                </a:ln>
                <a:solidFill>
                  <a:prstClr val="black"/>
                </a:solidFill>
                <a:effectLst/>
                <a:uLnTx/>
                <a:uFillTx/>
                <a:latin typeface="メイリオ 本文"/>
                <a:ea typeface="メイリオ" panose="020B0604030504040204" pitchFamily="50" charset="-128"/>
                <a:cs typeface="+mn-cs"/>
              </a:rPr>
              <a:t>　</a:t>
            </a:r>
            <a:r>
              <a:rPr kumimoji="0" lang="en-US" altLang="ja-JP" sz="1400" b="0" i="0" u="none" strike="noStrike" kern="1200" cap="none" spc="0" normalizeH="0" baseline="0" noProof="0" dirty="0">
                <a:ln>
                  <a:noFill/>
                </a:ln>
                <a:solidFill>
                  <a:prstClr val="black"/>
                </a:solidFill>
                <a:effectLst/>
                <a:uLnTx/>
                <a:uFillTx/>
                <a:latin typeface="メイリオ 本文"/>
                <a:ea typeface="メイリオ" panose="020B0604030504040204" pitchFamily="50" charset="-128"/>
                <a:cs typeface="+mn-cs"/>
              </a:rPr>
              <a:t>※</a:t>
            </a:r>
            <a:r>
              <a:rPr kumimoji="0" lang="ja-JP" altLang="en-US" sz="1400" b="0" i="0" u="none" strike="noStrike" kern="1200" cap="none" spc="0" normalizeH="0" baseline="0" noProof="0" dirty="0">
                <a:ln>
                  <a:noFill/>
                </a:ln>
                <a:solidFill>
                  <a:prstClr val="black"/>
                </a:solidFill>
                <a:effectLst/>
                <a:uLnTx/>
                <a:uFillTx/>
                <a:latin typeface="メイリオ 本文"/>
                <a:ea typeface="メイリオ" panose="020B0604030504040204" pitchFamily="50" charset="-128"/>
                <a:cs typeface="+mn-cs"/>
              </a:rPr>
              <a:t>大学等</a:t>
            </a:r>
            <a:r>
              <a:rPr kumimoji="0" lang="en-US" altLang="ja-JP" sz="1400" b="0" i="0" u="none" strike="noStrike" kern="1200" cap="none" spc="0" normalizeH="0" baseline="0" noProof="0" dirty="0">
                <a:ln>
                  <a:noFill/>
                </a:ln>
                <a:solidFill>
                  <a:prstClr val="black"/>
                </a:solidFill>
                <a:effectLst/>
                <a:uLnTx/>
                <a:uFillTx/>
                <a:latin typeface="メイリオ 本文"/>
                <a:ea typeface="メイリオ" panose="020B0604030504040204" pitchFamily="50" charset="-128"/>
                <a:cs typeface="+mn-cs"/>
              </a:rPr>
              <a:t>…</a:t>
            </a:r>
            <a:r>
              <a:rPr kumimoji="0" lang="ja-JP" altLang="en-US" sz="1400" b="0" i="0" u="none" strike="noStrike" kern="1200" cap="none" spc="0" normalizeH="0" baseline="0" noProof="0" dirty="0">
                <a:ln>
                  <a:noFill/>
                </a:ln>
                <a:solidFill>
                  <a:prstClr val="black"/>
                </a:solidFill>
                <a:effectLst/>
                <a:uLnTx/>
                <a:uFillTx/>
                <a:latin typeface="メイリオ 本文"/>
                <a:ea typeface="メイリオ" panose="020B0604030504040204" pitchFamily="50" charset="-128"/>
                <a:cs typeface="+mn-cs"/>
              </a:rPr>
              <a:t>県内の大学・工業高等専門学校・公設試験研究機関。</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4" name="正方形/長方形 23"/>
          <p:cNvSpPr/>
          <p:nvPr/>
        </p:nvSpPr>
        <p:spPr>
          <a:xfrm>
            <a:off x="68802" y="2859020"/>
            <a:ext cx="2088000" cy="43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marL="0" marR="0" lvl="0" indent="0" algn="ctr" defTabSz="457200" rtl="0" eaLnBrk="1" fontAlgn="auto" latinLnBrk="0" hangingPunct="1">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white"/>
                </a:solidFill>
                <a:effectLst/>
                <a:uLnTx/>
                <a:uFillTx/>
                <a:latin typeface="游ゴシック" panose="020B0400000000000000" pitchFamily="50" charset="-128"/>
                <a:ea typeface="メイリオ" panose="020B0604030504040204" pitchFamily="50" charset="-128"/>
                <a:cs typeface="+mn-cs"/>
              </a:rPr>
              <a:t>専門技術研究会</a:t>
            </a:r>
            <a:endParaRPr kumimoji="0" lang="ja-JP" altLang="en-US" sz="2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aphicFrame>
        <p:nvGraphicFramePr>
          <p:cNvPr id="27" name="表 26"/>
          <p:cNvGraphicFramePr>
            <a:graphicFrameLocks noGrp="1"/>
          </p:cNvGraphicFramePr>
          <p:nvPr>
            <p:extLst>
              <p:ext uri="{D42A27DB-BD31-4B8C-83A1-F6EECF244321}">
                <p14:modId xmlns:p14="http://schemas.microsoft.com/office/powerpoint/2010/main" val="4274902625"/>
              </p:ext>
            </p:extLst>
          </p:nvPr>
        </p:nvGraphicFramePr>
        <p:xfrm>
          <a:off x="644801" y="3631683"/>
          <a:ext cx="7848001" cy="1097280"/>
        </p:xfrm>
        <a:graphic>
          <a:graphicData uri="http://schemas.openxmlformats.org/drawingml/2006/table">
            <a:tbl>
              <a:tblPr>
                <a:tableStyleId>{5C22544A-7EE6-4342-B048-85BDC9FD1C3A}</a:tableStyleId>
              </a:tblPr>
              <a:tblGrid>
                <a:gridCol w="1506241">
                  <a:extLst>
                    <a:ext uri="{9D8B030D-6E8A-4147-A177-3AD203B41FA5}">
                      <a16:colId xmlns:a16="http://schemas.microsoft.com/office/drawing/2014/main" val="2117671058"/>
                    </a:ext>
                  </a:extLst>
                </a:gridCol>
                <a:gridCol w="2397025">
                  <a:extLst>
                    <a:ext uri="{9D8B030D-6E8A-4147-A177-3AD203B41FA5}">
                      <a16:colId xmlns:a16="http://schemas.microsoft.com/office/drawing/2014/main" val="2726663097"/>
                    </a:ext>
                  </a:extLst>
                </a:gridCol>
                <a:gridCol w="944281">
                  <a:extLst>
                    <a:ext uri="{9D8B030D-6E8A-4147-A177-3AD203B41FA5}">
                      <a16:colId xmlns:a16="http://schemas.microsoft.com/office/drawing/2014/main" val="2117121038"/>
                    </a:ext>
                  </a:extLst>
                </a:gridCol>
                <a:gridCol w="3000454">
                  <a:extLst>
                    <a:ext uri="{9D8B030D-6E8A-4147-A177-3AD203B41FA5}">
                      <a16:colId xmlns:a16="http://schemas.microsoft.com/office/drawing/2014/main" val="3727510079"/>
                    </a:ext>
                  </a:extLst>
                </a:gridCol>
              </a:tblGrid>
              <a:tr h="288032">
                <a:tc>
                  <a:txBody>
                    <a:bodyPr/>
                    <a:lstStyle/>
                    <a:p>
                      <a:pPr algn="ctr">
                        <a:lnSpc>
                          <a:spcPts val="1800"/>
                        </a:lnSpc>
                      </a:pPr>
                      <a:r>
                        <a:rPr kumimoji="1" lang="ja-JP" altLang="en-US" sz="1200" dirty="0">
                          <a:latin typeface="メイリオ" panose="020B0604030504040204" pitchFamily="50" charset="-128"/>
                          <a:ea typeface="メイリオ" panose="020B0604030504040204" pitchFamily="50" charset="-128"/>
                        </a:rPr>
                        <a:t>補助上限・補助率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800"/>
                        </a:lnSpc>
                      </a:pPr>
                      <a:r>
                        <a:rPr lang="ja-JP" altLang="en-US" sz="1400" b="1" dirty="0">
                          <a:solidFill>
                            <a:srgbClr val="FF0000"/>
                          </a:solidFill>
                          <a:latin typeface="メイリオ" panose="020B0604030504040204" pitchFamily="50" charset="-128"/>
                          <a:ea typeface="+mn-ea"/>
                        </a:rPr>
                        <a:t>２０万円・２</a:t>
                      </a:r>
                      <a:r>
                        <a:rPr lang="en-US" altLang="ja-JP" sz="1400" b="1" dirty="0">
                          <a:solidFill>
                            <a:srgbClr val="FF0000"/>
                          </a:solidFill>
                          <a:latin typeface="メイリオ" panose="020B0604030504040204" pitchFamily="50" charset="-128"/>
                          <a:ea typeface="+mn-ea"/>
                        </a:rPr>
                        <a:t>/</a:t>
                      </a:r>
                      <a:r>
                        <a:rPr lang="ja-JP" altLang="en-US" sz="1400" b="1" dirty="0">
                          <a:solidFill>
                            <a:srgbClr val="FF0000"/>
                          </a:solidFill>
                          <a:latin typeface="メイリオ" panose="020B0604030504040204" pitchFamily="50" charset="-128"/>
                          <a:ea typeface="+mn-ea"/>
                        </a:rPr>
                        <a:t>３以内</a:t>
                      </a:r>
                      <a:endParaRPr lang="en-US" altLang="ja-JP" sz="1400" b="1" dirty="0">
                        <a:solidFill>
                          <a:srgbClr val="FF0000"/>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800"/>
                        </a:lnSpc>
                      </a:pPr>
                      <a:r>
                        <a:rPr lang="ja-JP" altLang="en-US" sz="1400" b="0" dirty="0">
                          <a:solidFill>
                            <a:schemeClr val="tx1"/>
                          </a:solidFill>
                          <a:latin typeface="メイリオ" panose="020B0604030504040204" pitchFamily="50" charset="-128"/>
                          <a:ea typeface="メイリオ" panose="020B0604030504040204" pitchFamily="50" charset="-128"/>
                        </a:rPr>
                        <a:t>公募時期</a:t>
                      </a:r>
                      <a:endParaRPr lang="en-US" altLang="ja-JP" sz="1400" b="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４月１５日～５月３１日</a:t>
                      </a:r>
                      <a:endPar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　　　　　　　　　　　　</a:t>
                      </a:r>
                      <a:r>
                        <a:rPr kumimoji="1" lang="en-US" altLang="ja-JP" sz="1000" b="0" i="0" u="none" strike="noStrike" kern="1200" cap="none" spc="0" normalizeH="0" baseline="0" noProof="0" dirty="0">
                          <a:ln>
                            <a:noFill/>
                          </a:ln>
                          <a:solidFill>
                            <a:srgbClr val="FF0000"/>
                          </a:solidFill>
                          <a:effectLst/>
                          <a:uLnTx/>
                          <a:uFillTx/>
                          <a:latin typeface="+mn-ea"/>
                          <a:ea typeface="+mn-ea"/>
                          <a:cs typeface="+mn-cs"/>
                        </a:rPr>
                        <a:t>※</a:t>
                      </a:r>
                      <a:r>
                        <a:rPr kumimoji="1" lang="ja-JP" altLang="en-US" sz="1000" b="0" i="0" u="none" strike="noStrike" kern="1200" cap="none" spc="0" normalizeH="0" baseline="0" noProof="0" dirty="0">
                          <a:ln>
                            <a:noFill/>
                          </a:ln>
                          <a:solidFill>
                            <a:srgbClr val="FF0000"/>
                          </a:solidFill>
                          <a:effectLst/>
                          <a:uLnTx/>
                          <a:uFillTx/>
                          <a:latin typeface="+mn-ea"/>
                          <a:ea typeface="+mn-ea"/>
                          <a:cs typeface="+mn-cs"/>
                        </a:rPr>
                        <a:t>募集は終了しました　　　　　　　</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0710222"/>
                  </a:ext>
                </a:extLst>
              </a:tr>
              <a:tr h="262982">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補助対象経費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kern="1200" dirty="0">
                          <a:solidFill>
                            <a:schemeClr val="dk1"/>
                          </a:solidFill>
                          <a:effectLst/>
                          <a:latin typeface="+mn-lt"/>
                          <a:ea typeface="+mn-ea"/>
                          <a:cs typeface="+mn-cs"/>
                        </a:rPr>
                        <a:t>謝金、旅費、研究用原材料費、印刷製本費、会場借上料等</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88657120"/>
                  </a:ext>
                </a:extLst>
              </a:tr>
              <a:tr h="288032">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補助対象期間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kern="1200" dirty="0">
                          <a:solidFill>
                            <a:schemeClr val="tx1"/>
                          </a:solidFill>
                          <a:effectLst/>
                          <a:latin typeface="+mn-lt"/>
                          <a:ea typeface="+mn-ea"/>
                          <a:cs typeface="+mn-cs"/>
                        </a:rPr>
                        <a:t>６月下旬～２月１０日</a:t>
                      </a:r>
                      <a:endParaRPr kumimoji="1" lang="en-US" altLang="ja-JP" sz="11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252780805"/>
                  </a:ext>
                </a:extLst>
              </a:tr>
            </a:tbl>
          </a:graphicData>
        </a:graphic>
      </p:graphicFrame>
      <p:sp>
        <p:nvSpPr>
          <p:cNvPr id="36" name="正方形/長方形 35"/>
          <p:cNvSpPr/>
          <p:nvPr/>
        </p:nvSpPr>
        <p:spPr>
          <a:xfrm>
            <a:off x="68802" y="5773698"/>
            <a:ext cx="9075198" cy="720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各業界で活躍する講師による講演及び交流会等を通じて、県内の産学官の交流を図ります。</a:t>
            </a:r>
            <a:r>
              <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原則会員対象　　</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7" name="正方形/長方形 36"/>
          <p:cNvSpPr/>
          <p:nvPr/>
        </p:nvSpPr>
        <p:spPr>
          <a:xfrm>
            <a:off x="68802" y="5294868"/>
            <a:ext cx="1836000" cy="43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marL="0" marR="0" lvl="0" indent="0" algn="ctr" defTabSz="457200" rtl="0" eaLnBrk="1" fontAlgn="auto" latinLnBrk="0" hangingPunct="1">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white"/>
                </a:solidFill>
                <a:effectLst/>
                <a:uLnTx/>
                <a:uFillTx/>
                <a:latin typeface="游ゴシック" panose="020B0400000000000000" pitchFamily="50" charset="-128"/>
                <a:ea typeface="メイリオ" panose="020B0604030504040204" pitchFamily="50" charset="-128"/>
                <a:cs typeface="+mn-cs"/>
              </a:rPr>
              <a:t>テクノサロン</a:t>
            </a:r>
            <a:endParaRPr kumimoji="0" lang="ja-JP" altLang="en-US" sz="2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aphicFrame>
        <p:nvGraphicFramePr>
          <p:cNvPr id="40" name="表 39"/>
          <p:cNvGraphicFramePr>
            <a:graphicFrameLocks noGrp="1"/>
          </p:cNvGraphicFramePr>
          <p:nvPr/>
        </p:nvGraphicFramePr>
        <p:xfrm>
          <a:off x="644801" y="6124201"/>
          <a:ext cx="7848001" cy="320040"/>
        </p:xfrm>
        <a:graphic>
          <a:graphicData uri="http://schemas.openxmlformats.org/drawingml/2006/table">
            <a:tbl>
              <a:tblPr>
                <a:tableStyleId>{5C22544A-7EE6-4342-B048-85BDC9FD1C3A}</a:tableStyleId>
              </a:tblPr>
              <a:tblGrid>
                <a:gridCol w="1541531">
                  <a:extLst>
                    <a:ext uri="{9D8B030D-6E8A-4147-A177-3AD203B41FA5}">
                      <a16:colId xmlns:a16="http://schemas.microsoft.com/office/drawing/2014/main" val="2117671058"/>
                    </a:ext>
                  </a:extLst>
                </a:gridCol>
                <a:gridCol w="6306470">
                  <a:extLst>
                    <a:ext uri="{9D8B030D-6E8A-4147-A177-3AD203B41FA5}">
                      <a16:colId xmlns:a16="http://schemas.microsoft.com/office/drawing/2014/main" val="2726663097"/>
                    </a:ext>
                  </a:extLst>
                </a:gridCol>
              </a:tblGrid>
              <a:tr h="288032">
                <a:tc>
                  <a:txBody>
                    <a:bodyPr/>
                    <a:lstStyle/>
                    <a:p>
                      <a:pPr algn="ctr">
                        <a:lnSpc>
                          <a:spcPts val="1800"/>
                        </a:lnSpc>
                      </a:pPr>
                      <a:r>
                        <a:rPr kumimoji="1" lang="ja-JP" altLang="en-US" sz="1400" b="0" dirty="0">
                          <a:solidFill>
                            <a:schemeClr val="tx1"/>
                          </a:solidFill>
                          <a:latin typeface="メイリオ" panose="020B0604030504040204" pitchFamily="50" charset="-128"/>
                          <a:ea typeface="メイリオ" panose="020B0604030504040204" pitchFamily="50" charset="-128"/>
                        </a:rPr>
                        <a:t>内容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800"/>
                        </a:lnSpc>
                      </a:pPr>
                      <a:r>
                        <a:rPr lang="ja-JP" altLang="en-US" sz="1400" b="0" dirty="0">
                          <a:solidFill>
                            <a:schemeClr val="tx1"/>
                          </a:solidFill>
                          <a:latin typeface="メイリオ" panose="020B0604030504040204" pitchFamily="50" charset="-128"/>
                          <a:ea typeface="メイリオ" panose="020B0604030504040204" pitchFamily="50" charset="-128"/>
                        </a:rPr>
                        <a:t>年３回の講演会及び年１回の企業視察</a:t>
                      </a:r>
                      <a:endParaRPr lang="en-US" altLang="ja-JP" sz="1400" b="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0710222"/>
                  </a:ext>
                </a:extLst>
              </a:tr>
            </a:tbl>
          </a:graphicData>
        </a:graphic>
      </p:graphicFrame>
      <p:graphicFrame>
        <p:nvGraphicFramePr>
          <p:cNvPr id="16" name="表 15"/>
          <p:cNvGraphicFramePr>
            <a:graphicFrameLocks noGrp="1"/>
          </p:cNvGraphicFramePr>
          <p:nvPr/>
        </p:nvGraphicFramePr>
        <p:xfrm>
          <a:off x="4473472" y="711951"/>
          <a:ext cx="4408842" cy="320040"/>
        </p:xfrm>
        <a:graphic>
          <a:graphicData uri="http://schemas.openxmlformats.org/drawingml/2006/table">
            <a:tbl>
              <a:tblPr>
                <a:tableStyleId>{5C22544A-7EE6-4342-B048-85BDC9FD1C3A}</a:tableStyleId>
              </a:tblPr>
              <a:tblGrid>
                <a:gridCol w="846184">
                  <a:extLst>
                    <a:ext uri="{9D8B030D-6E8A-4147-A177-3AD203B41FA5}">
                      <a16:colId xmlns:a16="http://schemas.microsoft.com/office/drawing/2014/main" val="2117671058"/>
                    </a:ext>
                  </a:extLst>
                </a:gridCol>
                <a:gridCol w="3562658">
                  <a:extLst>
                    <a:ext uri="{9D8B030D-6E8A-4147-A177-3AD203B41FA5}">
                      <a16:colId xmlns:a16="http://schemas.microsoft.com/office/drawing/2014/main" val="2726663097"/>
                    </a:ext>
                  </a:extLst>
                </a:gridCol>
              </a:tblGrid>
              <a:tr h="288032">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担当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テクノ振興班（</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073-432-5122</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1273983"/>
                  </a:ext>
                </a:extLst>
              </a:tr>
            </a:tbl>
          </a:graphicData>
        </a:graphic>
      </p:graphicFrame>
      <p:graphicFrame>
        <p:nvGraphicFramePr>
          <p:cNvPr id="18" name="表 17"/>
          <p:cNvGraphicFramePr>
            <a:graphicFrameLocks noGrp="1"/>
          </p:cNvGraphicFramePr>
          <p:nvPr/>
        </p:nvGraphicFramePr>
        <p:xfrm>
          <a:off x="4473472" y="2965626"/>
          <a:ext cx="4408842" cy="320040"/>
        </p:xfrm>
        <a:graphic>
          <a:graphicData uri="http://schemas.openxmlformats.org/drawingml/2006/table">
            <a:tbl>
              <a:tblPr>
                <a:tableStyleId>{5C22544A-7EE6-4342-B048-85BDC9FD1C3A}</a:tableStyleId>
              </a:tblPr>
              <a:tblGrid>
                <a:gridCol w="846184">
                  <a:extLst>
                    <a:ext uri="{9D8B030D-6E8A-4147-A177-3AD203B41FA5}">
                      <a16:colId xmlns:a16="http://schemas.microsoft.com/office/drawing/2014/main" val="2117671058"/>
                    </a:ext>
                  </a:extLst>
                </a:gridCol>
                <a:gridCol w="3562658">
                  <a:extLst>
                    <a:ext uri="{9D8B030D-6E8A-4147-A177-3AD203B41FA5}">
                      <a16:colId xmlns:a16="http://schemas.microsoft.com/office/drawing/2014/main" val="2726663097"/>
                    </a:ext>
                  </a:extLst>
                </a:gridCol>
              </a:tblGrid>
              <a:tr h="288032">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担当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テクノ振興班（</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073-432-5122</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1273983"/>
                  </a:ext>
                </a:extLst>
              </a:tr>
            </a:tbl>
          </a:graphicData>
        </a:graphic>
      </p:graphicFrame>
      <p:graphicFrame>
        <p:nvGraphicFramePr>
          <p:cNvPr id="19" name="表 18"/>
          <p:cNvGraphicFramePr>
            <a:graphicFrameLocks noGrp="1"/>
          </p:cNvGraphicFramePr>
          <p:nvPr/>
        </p:nvGraphicFramePr>
        <p:xfrm>
          <a:off x="4465005" y="5401474"/>
          <a:ext cx="4408842" cy="320040"/>
        </p:xfrm>
        <a:graphic>
          <a:graphicData uri="http://schemas.openxmlformats.org/drawingml/2006/table">
            <a:tbl>
              <a:tblPr>
                <a:tableStyleId>{5C22544A-7EE6-4342-B048-85BDC9FD1C3A}</a:tableStyleId>
              </a:tblPr>
              <a:tblGrid>
                <a:gridCol w="846184">
                  <a:extLst>
                    <a:ext uri="{9D8B030D-6E8A-4147-A177-3AD203B41FA5}">
                      <a16:colId xmlns:a16="http://schemas.microsoft.com/office/drawing/2014/main" val="2117671058"/>
                    </a:ext>
                  </a:extLst>
                </a:gridCol>
                <a:gridCol w="3562658">
                  <a:extLst>
                    <a:ext uri="{9D8B030D-6E8A-4147-A177-3AD203B41FA5}">
                      <a16:colId xmlns:a16="http://schemas.microsoft.com/office/drawing/2014/main" val="2726663097"/>
                    </a:ext>
                  </a:extLst>
                </a:gridCol>
              </a:tblGrid>
              <a:tr h="288032">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担当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テクノ振興班（</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073-432-5122</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1273983"/>
                  </a:ext>
                </a:extLst>
              </a:tr>
            </a:tbl>
          </a:graphicData>
        </a:graphic>
      </p:graphicFrame>
      <p:grpSp>
        <p:nvGrpSpPr>
          <p:cNvPr id="21" name="グループ化 20">
            <a:extLst>
              <a:ext uri="{FF2B5EF4-FFF2-40B4-BE49-F238E27FC236}">
                <a16:creationId xmlns:a16="http://schemas.microsoft.com/office/drawing/2014/main" id="{68496CB4-9F58-47A9-8981-5C00E37E16F3}"/>
              </a:ext>
            </a:extLst>
          </p:cNvPr>
          <p:cNvGrpSpPr/>
          <p:nvPr/>
        </p:nvGrpSpPr>
        <p:grpSpPr>
          <a:xfrm>
            <a:off x="6743335" y="1264655"/>
            <a:ext cx="1049866" cy="404420"/>
            <a:chOff x="9971132" y="3118567"/>
            <a:chExt cx="959335" cy="606766"/>
          </a:xfrm>
        </p:grpSpPr>
        <p:sp>
          <p:nvSpPr>
            <p:cNvPr id="25" name="吹き出し: 円形 24">
              <a:extLst>
                <a:ext uri="{FF2B5EF4-FFF2-40B4-BE49-F238E27FC236}">
                  <a16:creationId xmlns:a16="http://schemas.microsoft.com/office/drawing/2014/main" id="{603831FE-8CC1-4A00-9934-529C7F4F5574}"/>
                </a:ext>
              </a:extLst>
            </p:cNvPr>
            <p:cNvSpPr/>
            <p:nvPr/>
          </p:nvSpPr>
          <p:spPr>
            <a:xfrm>
              <a:off x="9971132" y="3227218"/>
              <a:ext cx="959335" cy="498115"/>
            </a:xfrm>
            <a:prstGeom prst="wedgeEllipseCallout">
              <a:avLst>
                <a:gd name="adj1" fmla="val -60536"/>
                <a:gd name="adj2" fmla="val 66604"/>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solidFill>
                  <a:srgbClr val="FF0000"/>
                </a:solidFill>
              </a:endParaRPr>
            </a:p>
          </p:txBody>
        </p:sp>
        <p:sp>
          <p:nvSpPr>
            <p:cNvPr id="26" name="正方形/長方形 25">
              <a:extLst>
                <a:ext uri="{FF2B5EF4-FFF2-40B4-BE49-F238E27FC236}">
                  <a16:creationId xmlns:a16="http://schemas.microsoft.com/office/drawing/2014/main" id="{180943EE-91F8-4E32-8038-3DD6A301989E}"/>
                </a:ext>
              </a:extLst>
            </p:cNvPr>
            <p:cNvSpPr/>
            <p:nvPr/>
          </p:nvSpPr>
          <p:spPr>
            <a:xfrm>
              <a:off x="9971132" y="3118567"/>
              <a:ext cx="916698" cy="5823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gn="ctr">
                <a:lnSpc>
                  <a:spcPts val="2400"/>
                </a:lnSpc>
              </a:pPr>
              <a:r>
                <a:rPr lang="en-US" altLang="ja-JP" sz="1000" dirty="0">
                  <a:solidFill>
                    <a:srgbClr val="FF0000"/>
                  </a:solidFill>
                  <a:latin typeface="+mn-ea"/>
                </a:rPr>
                <a:t>※</a:t>
              </a:r>
              <a:r>
                <a:rPr lang="ja-JP" altLang="en-US" sz="1000" dirty="0">
                  <a:solidFill>
                    <a:srgbClr val="FF0000"/>
                  </a:solidFill>
                  <a:latin typeface="+mn-ea"/>
                </a:rPr>
                <a:t>募集中</a:t>
              </a:r>
            </a:p>
          </p:txBody>
        </p:sp>
      </p:grpSp>
    </p:spTree>
    <p:extLst>
      <p:ext uri="{BB962C8B-B14F-4D97-AF65-F5344CB8AC3E}">
        <p14:creationId xmlns:p14="http://schemas.microsoft.com/office/powerpoint/2010/main" val="844573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0"/>
            <a:ext cx="9144000" cy="5486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⑥新たな取り組みをしたい！</a:t>
            </a:r>
            <a:endParaRPr kumimoji="1" lang="ja-JP" altLang="en-US" sz="20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14" name="正方形/長方形 13"/>
          <p:cNvSpPr/>
          <p:nvPr/>
        </p:nvSpPr>
        <p:spPr>
          <a:xfrm>
            <a:off x="68802" y="1084174"/>
            <a:ext cx="9000000" cy="244841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defRPr/>
            </a:pPr>
            <a:r>
              <a:rPr lang="ja-JP" altLang="en-US" sz="1600" dirty="0">
                <a:solidFill>
                  <a:prstClr val="black"/>
                </a:solidFill>
                <a:latin typeface="Meiryo UI" panose="020B0604030504040204" pitchFamily="50" charset="-128"/>
                <a:ea typeface="Meiryo UI" panose="020B0604030504040204" pitchFamily="50" charset="-128"/>
              </a:rPr>
              <a:t>　県内の</a:t>
            </a:r>
            <a:r>
              <a:rPr lang="ja-JP" altLang="en-US" sz="1600" dirty="0">
                <a:solidFill>
                  <a:srgbClr val="FF0000"/>
                </a:solidFill>
                <a:latin typeface="Meiryo UI" panose="020B0604030504040204" pitchFamily="50" charset="-128"/>
                <a:ea typeface="Meiryo UI" panose="020B0604030504040204" pitchFamily="50" charset="-128"/>
              </a:rPr>
              <a:t>地域資源</a:t>
            </a:r>
            <a:r>
              <a:rPr lang="ja-JP" altLang="en-US" sz="1600" dirty="0">
                <a:solidFill>
                  <a:prstClr val="black"/>
                </a:solidFill>
                <a:latin typeface="Meiryo UI" panose="020B0604030504040204" pitchFamily="50" charset="-128"/>
                <a:ea typeface="Meiryo UI" panose="020B0604030504040204" pitchFamily="50" charset="-128"/>
              </a:rPr>
              <a:t>を活用した新商品・新サービス開発に要する経費を補助します。</a:t>
            </a: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地域ごとに地域資源を指定（例：ウメ</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田辺市、醤油</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湯浅町、機械加工製品</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和歌山市など）</a:t>
            </a:r>
            <a:endParaRPr lang="en-US" altLang="ja-JP" sz="1400" dirty="0">
              <a:solidFill>
                <a:prstClr val="black"/>
              </a:solidFill>
              <a:latin typeface="Meiryo UI" panose="020B0604030504040204" pitchFamily="50" charset="-128"/>
              <a:ea typeface="Meiryo UI" panose="020B0604030504040204" pitchFamily="50" charset="-128"/>
            </a:endParaRPr>
          </a:p>
          <a:p>
            <a:pPr lvl="0">
              <a:defRPr/>
            </a:pP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rPr>
              <a:t>※B</a:t>
            </a:r>
            <a:r>
              <a:rPr lang="ja-JP" altLang="en-US" sz="1400" dirty="0">
                <a:solidFill>
                  <a:prstClr val="black"/>
                </a:solidFill>
                <a:latin typeface="Meiryo UI" panose="020B0604030504040204" pitchFamily="50" charset="-128"/>
                <a:ea typeface="Meiryo UI" panose="020B0604030504040204" pitchFamily="50" charset="-128"/>
              </a:rPr>
              <a:t>コースは、補助事業完了後</a:t>
            </a:r>
            <a:r>
              <a:rPr lang="en-US" altLang="ja-JP" sz="1400" dirty="0">
                <a:solidFill>
                  <a:prstClr val="black"/>
                </a:solidFill>
                <a:latin typeface="Meiryo UI" panose="020B0604030504040204" pitchFamily="50" charset="-128"/>
                <a:ea typeface="Meiryo UI" panose="020B0604030504040204" pitchFamily="50" charset="-128"/>
              </a:rPr>
              <a:t>3</a:t>
            </a:r>
            <a:r>
              <a:rPr lang="ja-JP" altLang="en-US" sz="1400" dirty="0">
                <a:solidFill>
                  <a:prstClr val="black"/>
                </a:solidFill>
                <a:latin typeface="Meiryo UI" panose="020B0604030504040204" pitchFamily="50" charset="-128"/>
                <a:ea typeface="Meiryo UI" panose="020B0604030504040204" pitchFamily="50" charset="-128"/>
              </a:rPr>
              <a:t>年後に新規事業従事者</a:t>
            </a:r>
            <a:r>
              <a:rPr lang="en-US" altLang="ja-JP" sz="1400" dirty="0">
                <a:solidFill>
                  <a:prstClr val="black"/>
                </a:solidFill>
                <a:latin typeface="Meiryo UI" panose="020B0604030504040204" pitchFamily="50" charset="-128"/>
                <a:ea typeface="Meiryo UI" panose="020B0604030504040204" pitchFamily="50" charset="-128"/>
              </a:rPr>
              <a:t>3</a:t>
            </a:r>
            <a:r>
              <a:rPr lang="ja-JP" altLang="en-US" sz="1400" dirty="0">
                <a:solidFill>
                  <a:prstClr val="black"/>
                </a:solidFill>
                <a:latin typeface="Meiryo UI" panose="020B0604030504040204" pitchFamily="50" charset="-128"/>
                <a:ea typeface="Meiryo UI" panose="020B0604030504040204" pitchFamily="50" charset="-128"/>
              </a:rPr>
              <a:t>人以上　又は新規事業売上高</a:t>
            </a:r>
            <a:r>
              <a:rPr lang="en-US" altLang="ja-JP" sz="1400" dirty="0">
                <a:solidFill>
                  <a:prstClr val="black"/>
                </a:solidFill>
                <a:latin typeface="Meiryo UI" panose="020B0604030504040204" pitchFamily="50" charset="-128"/>
                <a:ea typeface="Meiryo UI" panose="020B0604030504040204" pitchFamily="50" charset="-128"/>
              </a:rPr>
              <a:t>1,200</a:t>
            </a:r>
            <a:r>
              <a:rPr lang="ja-JP" altLang="en-US" sz="1400" dirty="0">
                <a:solidFill>
                  <a:prstClr val="black"/>
                </a:solidFill>
                <a:latin typeface="Meiryo UI" panose="020B0604030504040204" pitchFamily="50" charset="-128"/>
                <a:ea typeface="Meiryo UI" panose="020B0604030504040204" pitchFamily="50" charset="-128"/>
              </a:rPr>
              <a:t>万円以上を見込めること</a:t>
            </a: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endParaRPr lang="en-US" altLang="ja-JP" sz="1000" dirty="0">
              <a:solidFill>
                <a:prstClr val="black"/>
              </a:solidFill>
              <a:latin typeface="Meiryo UI" panose="020B0604030504040204" pitchFamily="50" charset="-128"/>
              <a:ea typeface="Meiryo UI" panose="020B0604030504040204" pitchFamily="50" charset="-128"/>
            </a:endParaRPr>
          </a:p>
        </p:txBody>
      </p:sp>
      <p:sp>
        <p:nvSpPr>
          <p:cNvPr id="20" name="正方形/長方形 19"/>
          <p:cNvSpPr/>
          <p:nvPr/>
        </p:nvSpPr>
        <p:spPr>
          <a:xfrm>
            <a:off x="68802" y="605345"/>
            <a:ext cx="3852000" cy="43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gn="ctr"/>
            <a:r>
              <a:rPr lang="ja-JP" altLang="en-US" sz="2000" b="1" dirty="0">
                <a:solidFill>
                  <a:schemeClr val="bg1"/>
                </a:solidFill>
                <a:latin typeface="游ゴシック" panose="020B0400000000000000" pitchFamily="50" charset="-128"/>
              </a:rPr>
              <a:t>わかやま中小企業元気ファンド</a:t>
            </a:r>
            <a:endParaRPr lang="ja-JP" altLang="en-US" sz="2000" b="1" dirty="0">
              <a:solidFill>
                <a:schemeClr val="bg1"/>
              </a:solidFill>
              <a:latin typeface="游ゴシック" panose="020B0400000000000000" pitchFamily="50" charset="-128"/>
              <a:ea typeface="游ゴシック" panose="020B0400000000000000" pitchFamily="50" charset="-128"/>
            </a:endParaRPr>
          </a:p>
        </p:txBody>
      </p:sp>
      <p:sp>
        <p:nvSpPr>
          <p:cNvPr id="17" name="スライド番号プレースホルダー 7"/>
          <p:cNvSpPr>
            <a:spLocks noGrp="1"/>
          </p:cNvSpPr>
          <p:nvPr>
            <p:ph type="sldNum" sz="quarter" idx="12"/>
          </p:nvPr>
        </p:nvSpPr>
        <p:spPr>
          <a:xfrm>
            <a:off x="8636802" y="6534000"/>
            <a:ext cx="432000" cy="324000"/>
          </a:xfrm>
        </p:spPr>
        <p:txBody>
          <a:bodyPr/>
          <a:lstStyle/>
          <a:p>
            <a:r>
              <a:rPr kumimoji="1" lang="en-US" altLang="ja-JP" dirty="0"/>
              <a:t>9</a:t>
            </a:r>
            <a:endParaRPr kumimoji="1" lang="ja-JP" altLang="en-US" dirty="0"/>
          </a:p>
        </p:txBody>
      </p:sp>
      <p:graphicFrame>
        <p:nvGraphicFramePr>
          <p:cNvPr id="12" name="表 11"/>
          <p:cNvGraphicFramePr>
            <a:graphicFrameLocks noGrp="1"/>
          </p:cNvGraphicFramePr>
          <p:nvPr>
            <p:extLst>
              <p:ext uri="{D42A27DB-BD31-4B8C-83A1-F6EECF244321}">
                <p14:modId xmlns:p14="http://schemas.microsoft.com/office/powerpoint/2010/main" val="3103117807"/>
              </p:ext>
            </p:extLst>
          </p:nvPr>
        </p:nvGraphicFramePr>
        <p:xfrm>
          <a:off x="648000" y="1514829"/>
          <a:ext cx="7988801" cy="1188720"/>
        </p:xfrm>
        <a:graphic>
          <a:graphicData uri="http://schemas.openxmlformats.org/drawingml/2006/table">
            <a:tbl>
              <a:tblPr>
                <a:tableStyleId>{5C22544A-7EE6-4342-B048-85BDC9FD1C3A}</a:tableStyleId>
              </a:tblPr>
              <a:tblGrid>
                <a:gridCol w="1533264">
                  <a:extLst>
                    <a:ext uri="{9D8B030D-6E8A-4147-A177-3AD203B41FA5}">
                      <a16:colId xmlns:a16="http://schemas.microsoft.com/office/drawing/2014/main" val="2117671058"/>
                    </a:ext>
                  </a:extLst>
                </a:gridCol>
                <a:gridCol w="2601048">
                  <a:extLst>
                    <a:ext uri="{9D8B030D-6E8A-4147-A177-3AD203B41FA5}">
                      <a16:colId xmlns:a16="http://schemas.microsoft.com/office/drawing/2014/main" val="2726663097"/>
                    </a:ext>
                  </a:extLst>
                </a:gridCol>
                <a:gridCol w="1014984">
                  <a:extLst>
                    <a:ext uri="{9D8B030D-6E8A-4147-A177-3AD203B41FA5}">
                      <a16:colId xmlns:a16="http://schemas.microsoft.com/office/drawing/2014/main" val="2117121038"/>
                    </a:ext>
                  </a:extLst>
                </a:gridCol>
                <a:gridCol w="2839505">
                  <a:extLst>
                    <a:ext uri="{9D8B030D-6E8A-4147-A177-3AD203B41FA5}">
                      <a16:colId xmlns:a16="http://schemas.microsoft.com/office/drawing/2014/main" val="3727510079"/>
                    </a:ext>
                  </a:extLst>
                </a:gridCol>
              </a:tblGrid>
              <a:tr h="288032">
                <a:tc>
                  <a:txBody>
                    <a:bodyPr/>
                    <a:lstStyle/>
                    <a:p>
                      <a:pPr algn="ctr">
                        <a:lnSpc>
                          <a:spcPts val="1800"/>
                        </a:lnSpc>
                      </a:pPr>
                      <a:r>
                        <a:rPr kumimoji="1" lang="ja-JP" altLang="en-US" sz="1200" dirty="0">
                          <a:latin typeface="メイリオ" panose="020B0604030504040204" pitchFamily="50" charset="-128"/>
                          <a:ea typeface="メイリオ" panose="020B0604030504040204" pitchFamily="50" charset="-128"/>
                        </a:rPr>
                        <a:t>補助上限・補助率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800"/>
                        </a:lnSpc>
                      </a:pPr>
                      <a:r>
                        <a:rPr lang="en-US" altLang="ja-JP" sz="1400" b="1" dirty="0">
                          <a:solidFill>
                            <a:schemeClr val="tx1"/>
                          </a:solidFill>
                          <a:latin typeface="メイリオ" panose="020B0604030504040204" pitchFamily="50" charset="-128"/>
                          <a:ea typeface="メイリオ" panose="020B0604030504040204" pitchFamily="50" charset="-128"/>
                        </a:rPr>
                        <a:t>A</a:t>
                      </a:r>
                      <a:r>
                        <a:rPr lang="ja-JP" altLang="en-US" sz="1400" b="1" dirty="0">
                          <a:solidFill>
                            <a:srgbClr val="FF0000"/>
                          </a:solidFill>
                          <a:latin typeface="メイリオ" panose="020B0604030504040204" pitchFamily="50" charset="-128"/>
                          <a:ea typeface="メイリオ" panose="020B0604030504040204" pitchFamily="50" charset="-128"/>
                        </a:rPr>
                        <a:t>　９９万９千円・２</a:t>
                      </a:r>
                      <a:r>
                        <a:rPr lang="en-US" altLang="ja-JP" sz="1400" b="1" dirty="0">
                          <a:solidFill>
                            <a:srgbClr val="FF0000"/>
                          </a:solidFill>
                          <a:latin typeface="メイリオ" panose="020B0604030504040204" pitchFamily="50" charset="-128"/>
                          <a:ea typeface="メイリオ" panose="020B0604030504040204" pitchFamily="50" charset="-128"/>
                        </a:rPr>
                        <a:t>/</a:t>
                      </a:r>
                      <a:r>
                        <a:rPr lang="ja-JP" altLang="en-US" sz="1400" b="1" dirty="0">
                          <a:solidFill>
                            <a:srgbClr val="FF0000"/>
                          </a:solidFill>
                          <a:latin typeface="メイリオ" panose="020B0604030504040204" pitchFamily="50" charset="-128"/>
                          <a:ea typeface="メイリオ" panose="020B0604030504040204" pitchFamily="50" charset="-128"/>
                        </a:rPr>
                        <a:t>３以内</a:t>
                      </a:r>
                      <a:endParaRPr lang="en-US" altLang="ja-JP" sz="1400" b="1" dirty="0">
                        <a:solidFill>
                          <a:srgbClr val="FF0000"/>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ts val="1800"/>
                        </a:lnSpc>
                        <a:spcBef>
                          <a:spcPts val="0"/>
                        </a:spcBef>
                        <a:spcAft>
                          <a:spcPts val="0"/>
                        </a:spcAft>
                        <a:buClrTx/>
                        <a:buSzTx/>
                        <a:buFontTx/>
                        <a:buNone/>
                        <a:tabLst/>
                        <a:defRPr/>
                      </a:pPr>
                      <a:r>
                        <a:rPr lang="en-US" altLang="ja-JP" sz="1400" b="1" dirty="0">
                          <a:solidFill>
                            <a:schemeClr val="tx1"/>
                          </a:solidFill>
                          <a:latin typeface="メイリオ" panose="020B0604030504040204" pitchFamily="50" charset="-128"/>
                          <a:ea typeface="メイリオ" panose="020B0604030504040204" pitchFamily="50" charset="-128"/>
                        </a:rPr>
                        <a:t>B</a:t>
                      </a:r>
                      <a:r>
                        <a:rPr lang="ja-JP" altLang="en-US" sz="1400" b="1" dirty="0">
                          <a:solidFill>
                            <a:srgbClr val="FF0000"/>
                          </a:solidFill>
                          <a:latin typeface="メイリオ" panose="020B0604030504040204" pitchFamily="50" charset="-128"/>
                          <a:ea typeface="メイリオ" panose="020B0604030504040204" pitchFamily="50" charset="-128"/>
                        </a:rPr>
                        <a:t>　</a:t>
                      </a:r>
                      <a:r>
                        <a:rPr lang="ja-JP" altLang="en-US" sz="1400" b="1" dirty="0">
                          <a:solidFill>
                            <a:srgbClr val="FF0000"/>
                          </a:solidFill>
                          <a:latin typeface="メイリオ" panose="020B0604030504040204" pitchFamily="50" charset="-128"/>
                          <a:ea typeface="+mn-ea"/>
                        </a:rPr>
                        <a:t>６００万円・２</a:t>
                      </a:r>
                      <a:r>
                        <a:rPr lang="en-US" altLang="ja-JP" sz="1400" b="1" dirty="0">
                          <a:solidFill>
                            <a:srgbClr val="FF0000"/>
                          </a:solidFill>
                          <a:latin typeface="メイリオ" panose="020B0604030504040204" pitchFamily="50" charset="-128"/>
                          <a:ea typeface="+mn-ea"/>
                        </a:rPr>
                        <a:t>/</a:t>
                      </a:r>
                      <a:r>
                        <a:rPr lang="ja-JP" altLang="en-US" sz="1400" b="1" dirty="0">
                          <a:solidFill>
                            <a:srgbClr val="FF0000"/>
                          </a:solidFill>
                          <a:latin typeface="メイリオ" panose="020B0604030504040204" pitchFamily="50" charset="-128"/>
                          <a:ea typeface="+mn-ea"/>
                        </a:rPr>
                        <a:t>３以内</a:t>
                      </a:r>
                      <a:r>
                        <a:rPr lang="ja-JP" altLang="en-US" sz="1400" b="1" dirty="0">
                          <a:solidFill>
                            <a:srgbClr val="FF0000"/>
                          </a:solidFill>
                          <a:latin typeface="メイリオ" panose="020B0604030504040204" pitchFamily="50" charset="-128"/>
                          <a:ea typeface="メイリオ" panose="020B0604030504040204" pitchFamily="50" charset="-128"/>
                        </a:rPr>
                        <a:t>　</a:t>
                      </a:r>
                      <a:endParaRPr lang="en-US" altLang="ja-JP" sz="1400" b="1" dirty="0">
                        <a:solidFill>
                          <a:srgbClr val="FF0000"/>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800"/>
                        </a:lnSpc>
                      </a:pPr>
                      <a:r>
                        <a:rPr lang="ja-JP" altLang="en-US" sz="1400" b="0" dirty="0">
                          <a:solidFill>
                            <a:schemeClr val="tx1"/>
                          </a:solidFill>
                          <a:latin typeface="メイリオ" panose="020B0604030504040204" pitchFamily="50" charset="-128"/>
                          <a:ea typeface="メイリオ" panose="020B0604030504040204" pitchFamily="50" charset="-128"/>
                        </a:rPr>
                        <a:t>公募時期</a:t>
                      </a:r>
                      <a:endParaRPr lang="en-US" altLang="ja-JP" sz="1400" b="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１１月下旬～１月下旬（予定）</a:t>
                      </a:r>
                      <a:endPar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0710222"/>
                  </a:ext>
                </a:extLst>
              </a:tr>
              <a:tr h="288032">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補助対象経費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kern="1200" dirty="0">
                          <a:solidFill>
                            <a:schemeClr val="dk1"/>
                          </a:solidFill>
                          <a:effectLst/>
                          <a:latin typeface="+mn-lt"/>
                          <a:ea typeface="+mn-ea"/>
                          <a:cs typeface="+mn-cs"/>
                        </a:rPr>
                        <a:t>集計・分析費、広告宣伝費、原材料費、外注加工費、機械装置費、委託費等</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88657120"/>
                  </a:ext>
                </a:extLst>
              </a:tr>
              <a:tr h="288032">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補助対象期間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kern="1200" dirty="0">
                          <a:solidFill>
                            <a:schemeClr val="tx1"/>
                          </a:solidFill>
                          <a:effectLst/>
                          <a:latin typeface="+mn-lt"/>
                          <a:ea typeface="+mn-ea"/>
                          <a:cs typeface="+mn-cs"/>
                        </a:rPr>
                        <a:t>令和７年４月上旬～令和８年２月下旬</a:t>
                      </a:r>
                      <a:endParaRPr kumimoji="1" lang="en-US" altLang="ja-JP" sz="1200" b="1"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252780805"/>
                  </a:ext>
                </a:extLst>
              </a:tr>
            </a:tbl>
          </a:graphicData>
        </a:graphic>
      </p:graphicFrame>
      <p:sp>
        <p:nvSpPr>
          <p:cNvPr id="15" name="正方形/長方形 14"/>
          <p:cNvSpPr/>
          <p:nvPr/>
        </p:nvSpPr>
        <p:spPr>
          <a:xfrm>
            <a:off x="68802" y="4063606"/>
            <a:ext cx="9000000" cy="247039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defRPr/>
            </a:pPr>
            <a:r>
              <a:rPr lang="ja-JP" altLang="en-US" sz="1600" dirty="0">
                <a:solidFill>
                  <a:prstClr val="black"/>
                </a:solidFill>
                <a:latin typeface="Meiryo UI" panose="020B0604030504040204" pitchFamily="50" charset="-128"/>
                <a:ea typeface="Meiryo UI" panose="020B0604030504040204" pitchFamily="50" charset="-128"/>
              </a:rPr>
              <a:t>　県内の</a:t>
            </a:r>
            <a:r>
              <a:rPr lang="ja-JP" altLang="en-US" sz="1600" dirty="0">
                <a:solidFill>
                  <a:schemeClr val="tx1"/>
                </a:solidFill>
                <a:latin typeface="Meiryo UI" panose="020B0604030504040204" pitchFamily="50" charset="-128"/>
                <a:ea typeface="Meiryo UI" panose="020B0604030504040204" pitchFamily="50" charset="-128"/>
              </a:rPr>
              <a:t>中小企業者と農林漁業者が連携して</a:t>
            </a:r>
            <a:r>
              <a:rPr lang="ja-JP" altLang="en-US" sz="1600" dirty="0">
                <a:solidFill>
                  <a:prstClr val="black"/>
                </a:solidFill>
                <a:latin typeface="Meiryo UI" panose="020B0604030504040204" pitchFamily="50" charset="-128"/>
                <a:ea typeface="Meiryo UI" panose="020B0604030504040204" pitchFamily="50" charset="-128"/>
              </a:rPr>
              <a:t>行う新商品・新サービス開発に要する経費を補助します。</a:t>
            </a: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endParaRPr lang="en-US" altLang="ja-JP" sz="1400" dirty="0">
              <a:solidFill>
                <a:prstClr val="black"/>
              </a:solidFill>
              <a:latin typeface="Meiryo UI" panose="020B0604030504040204" pitchFamily="50" charset="-128"/>
              <a:ea typeface="Meiryo UI" panose="020B0604030504040204" pitchFamily="50" charset="-128"/>
            </a:endParaRPr>
          </a:p>
          <a:p>
            <a:pPr lvl="0">
              <a:defRPr/>
            </a:pP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新商品・新サービスの開発だけでなく、新たな生産方法や新たな販売方法の開発についても補助対象</a:t>
            </a:r>
            <a:endParaRPr lang="en-US" altLang="ja-JP" sz="1400" dirty="0">
              <a:solidFill>
                <a:prstClr val="black"/>
              </a:solidFill>
              <a:latin typeface="Meiryo UI" panose="020B0604030504040204" pitchFamily="50" charset="-128"/>
              <a:ea typeface="Meiryo UI" panose="020B0604030504040204" pitchFamily="50" charset="-128"/>
            </a:endParaRPr>
          </a:p>
          <a:p>
            <a:pPr lvl="0">
              <a:defRPr/>
            </a:pPr>
            <a:r>
              <a:rPr lang="ja-JP" altLang="en-US" sz="1400" dirty="0">
                <a:solidFill>
                  <a:prstClr val="black"/>
                </a:solidFill>
                <a:latin typeface="Meiryo UI" panose="020B0604030504040204" pitchFamily="50" charset="-128"/>
                <a:ea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endParaRPr lang="en-US" altLang="ja-JP" sz="1000" dirty="0">
              <a:solidFill>
                <a:prstClr val="black"/>
              </a:solidFill>
              <a:latin typeface="Meiryo UI" panose="020B0604030504040204" pitchFamily="50" charset="-128"/>
              <a:ea typeface="Meiryo UI" panose="020B0604030504040204" pitchFamily="50" charset="-128"/>
            </a:endParaRPr>
          </a:p>
        </p:txBody>
      </p:sp>
      <p:sp>
        <p:nvSpPr>
          <p:cNvPr id="18" name="正方形/長方形 17"/>
          <p:cNvSpPr/>
          <p:nvPr/>
        </p:nvSpPr>
        <p:spPr>
          <a:xfrm>
            <a:off x="68802" y="3584776"/>
            <a:ext cx="3600000" cy="43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gn="ctr"/>
            <a:r>
              <a:rPr lang="ja-JP" altLang="en-US" sz="2000" b="1" dirty="0">
                <a:solidFill>
                  <a:schemeClr val="bg1"/>
                </a:solidFill>
                <a:latin typeface="游ゴシック" panose="020B0400000000000000" pitchFamily="50" charset="-128"/>
              </a:rPr>
              <a:t>わかやま農商工連携ファンド</a:t>
            </a:r>
            <a:endParaRPr lang="ja-JP" altLang="en-US" sz="2000" b="1" dirty="0">
              <a:solidFill>
                <a:schemeClr val="bg1"/>
              </a:solidFill>
              <a:latin typeface="游ゴシック" panose="020B0400000000000000" pitchFamily="50" charset="-128"/>
              <a:ea typeface="游ゴシック" panose="020B0400000000000000"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3270287848"/>
              </p:ext>
            </p:extLst>
          </p:nvPr>
        </p:nvGraphicFramePr>
        <p:xfrm>
          <a:off x="648000" y="4571534"/>
          <a:ext cx="7988801" cy="960120"/>
        </p:xfrm>
        <a:graphic>
          <a:graphicData uri="http://schemas.openxmlformats.org/drawingml/2006/table">
            <a:tbl>
              <a:tblPr>
                <a:tableStyleId>{5C22544A-7EE6-4342-B048-85BDC9FD1C3A}</a:tableStyleId>
              </a:tblPr>
              <a:tblGrid>
                <a:gridCol w="1496873">
                  <a:extLst>
                    <a:ext uri="{9D8B030D-6E8A-4147-A177-3AD203B41FA5}">
                      <a16:colId xmlns:a16="http://schemas.microsoft.com/office/drawing/2014/main" val="2117671058"/>
                    </a:ext>
                  </a:extLst>
                </a:gridCol>
                <a:gridCol w="2591719">
                  <a:extLst>
                    <a:ext uri="{9D8B030D-6E8A-4147-A177-3AD203B41FA5}">
                      <a16:colId xmlns:a16="http://schemas.microsoft.com/office/drawing/2014/main" val="2726663097"/>
                    </a:ext>
                  </a:extLst>
                </a:gridCol>
                <a:gridCol w="1060704">
                  <a:extLst>
                    <a:ext uri="{9D8B030D-6E8A-4147-A177-3AD203B41FA5}">
                      <a16:colId xmlns:a16="http://schemas.microsoft.com/office/drawing/2014/main" val="2117121038"/>
                    </a:ext>
                  </a:extLst>
                </a:gridCol>
                <a:gridCol w="2839505">
                  <a:extLst>
                    <a:ext uri="{9D8B030D-6E8A-4147-A177-3AD203B41FA5}">
                      <a16:colId xmlns:a16="http://schemas.microsoft.com/office/drawing/2014/main" val="3727510079"/>
                    </a:ext>
                  </a:extLst>
                </a:gridCol>
              </a:tblGrid>
              <a:tr h="288032">
                <a:tc>
                  <a:txBody>
                    <a:bodyPr/>
                    <a:lstStyle/>
                    <a:p>
                      <a:pPr algn="ctr">
                        <a:lnSpc>
                          <a:spcPts val="1800"/>
                        </a:lnSpc>
                      </a:pPr>
                      <a:r>
                        <a:rPr kumimoji="1" lang="ja-JP" altLang="en-US" sz="1200" dirty="0">
                          <a:latin typeface="メイリオ" panose="020B0604030504040204" pitchFamily="50" charset="-128"/>
                          <a:ea typeface="メイリオ" panose="020B0604030504040204" pitchFamily="50" charset="-128"/>
                        </a:rPr>
                        <a:t>補助上限・補助率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800"/>
                        </a:lnSpc>
                      </a:pPr>
                      <a:r>
                        <a:rPr lang="ja-JP" altLang="en-US" sz="1400" b="1" dirty="0">
                          <a:solidFill>
                            <a:srgbClr val="FF0000"/>
                          </a:solidFill>
                          <a:latin typeface="メイリオ" panose="020B0604030504040204" pitchFamily="50" charset="-128"/>
                          <a:ea typeface="+mn-ea"/>
                        </a:rPr>
                        <a:t>３００万円・２</a:t>
                      </a:r>
                      <a:r>
                        <a:rPr lang="en-US" altLang="ja-JP" sz="1400" b="1" dirty="0">
                          <a:solidFill>
                            <a:srgbClr val="FF0000"/>
                          </a:solidFill>
                          <a:latin typeface="メイリオ" panose="020B0604030504040204" pitchFamily="50" charset="-128"/>
                          <a:ea typeface="+mn-ea"/>
                        </a:rPr>
                        <a:t>/</a:t>
                      </a:r>
                      <a:r>
                        <a:rPr lang="ja-JP" altLang="en-US" sz="1400" b="1" dirty="0">
                          <a:solidFill>
                            <a:srgbClr val="FF0000"/>
                          </a:solidFill>
                          <a:latin typeface="メイリオ" panose="020B0604030504040204" pitchFamily="50" charset="-128"/>
                          <a:ea typeface="+mn-ea"/>
                        </a:rPr>
                        <a:t>３以内</a:t>
                      </a:r>
                      <a:endParaRPr lang="en-US" altLang="ja-JP" sz="1400" b="1" dirty="0">
                        <a:solidFill>
                          <a:srgbClr val="FF0000"/>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800"/>
                        </a:lnSpc>
                      </a:pPr>
                      <a:r>
                        <a:rPr lang="ja-JP" altLang="en-US" sz="1400" b="0" dirty="0">
                          <a:solidFill>
                            <a:schemeClr val="tx1"/>
                          </a:solidFill>
                          <a:latin typeface="メイリオ" panose="020B0604030504040204" pitchFamily="50" charset="-128"/>
                          <a:ea typeface="メイリオ" panose="020B0604030504040204" pitchFamily="50" charset="-128"/>
                        </a:rPr>
                        <a:t>公募時期</a:t>
                      </a:r>
                      <a:endParaRPr lang="en-US" altLang="ja-JP" sz="1400" b="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１１月下旬～１月下旬（予定）</a:t>
                      </a:r>
                      <a:endPar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0710222"/>
                  </a:ext>
                </a:extLst>
              </a:tr>
              <a:tr h="288032">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補助対象経費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kern="1200" dirty="0">
                          <a:solidFill>
                            <a:schemeClr val="dk1"/>
                          </a:solidFill>
                          <a:effectLst/>
                          <a:latin typeface="+mn-lt"/>
                          <a:ea typeface="+mn-ea"/>
                          <a:cs typeface="+mn-cs"/>
                        </a:rPr>
                        <a:t>集計・分析費、広告宣伝費、原材料費、外注加工費、機械装置費、委託費等</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88657120"/>
                  </a:ext>
                </a:extLst>
              </a:tr>
              <a:tr h="288032">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補助対象期間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kern="1200" dirty="0">
                          <a:solidFill>
                            <a:schemeClr val="tx1"/>
                          </a:solidFill>
                          <a:effectLst/>
                          <a:latin typeface="+mn-lt"/>
                          <a:ea typeface="+mn-ea"/>
                          <a:cs typeface="+mn-cs"/>
                        </a:rPr>
                        <a:t>令和７年４月上旬～令和８年２月下旬</a:t>
                      </a:r>
                      <a:endParaRPr kumimoji="1" lang="en-US" altLang="ja-JP" sz="1200" b="1"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252780805"/>
                  </a:ext>
                </a:extLst>
              </a:tr>
            </a:tbl>
          </a:graphicData>
        </a:graphic>
      </p:graphicFrame>
      <p:graphicFrame>
        <p:nvGraphicFramePr>
          <p:cNvPr id="13" name="表 12"/>
          <p:cNvGraphicFramePr>
            <a:graphicFrameLocks noGrp="1"/>
          </p:cNvGraphicFramePr>
          <p:nvPr>
            <p:extLst>
              <p:ext uri="{D42A27DB-BD31-4B8C-83A1-F6EECF244321}">
                <p14:modId xmlns:p14="http://schemas.microsoft.com/office/powerpoint/2010/main" val="1633768821"/>
              </p:ext>
            </p:extLst>
          </p:nvPr>
        </p:nvGraphicFramePr>
        <p:xfrm>
          <a:off x="5129085" y="708375"/>
          <a:ext cx="3780001" cy="320040"/>
        </p:xfrm>
        <a:graphic>
          <a:graphicData uri="http://schemas.openxmlformats.org/drawingml/2006/table">
            <a:tbl>
              <a:tblPr>
                <a:tableStyleId>{5C22544A-7EE6-4342-B048-85BDC9FD1C3A}</a:tableStyleId>
              </a:tblPr>
              <a:tblGrid>
                <a:gridCol w="725498">
                  <a:extLst>
                    <a:ext uri="{9D8B030D-6E8A-4147-A177-3AD203B41FA5}">
                      <a16:colId xmlns:a16="http://schemas.microsoft.com/office/drawing/2014/main" val="2117671058"/>
                    </a:ext>
                  </a:extLst>
                </a:gridCol>
                <a:gridCol w="3054503">
                  <a:extLst>
                    <a:ext uri="{9D8B030D-6E8A-4147-A177-3AD203B41FA5}">
                      <a16:colId xmlns:a16="http://schemas.microsoft.com/office/drawing/2014/main" val="2726663097"/>
                    </a:ext>
                  </a:extLst>
                </a:gridCol>
              </a:tblGrid>
              <a:tr h="310774">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担当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産業支援班（</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073-432-3227</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1273983"/>
                  </a:ext>
                </a:extLst>
              </a:tr>
            </a:tbl>
          </a:graphicData>
        </a:graphic>
      </p:graphicFrame>
      <p:graphicFrame>
        <p:nvGraphicFramePr>
          <p:cNvPr id="23" name="表 22"/>
          <p:cNvGraphicFramePr>
            <a:graphicFrameLocks noGrp="1"/>
          </p:cNvGraphicFramePr>
          <p:nvPr>
            <p:extLst>
              <p:ext uri="{D42A27DB-BD31-4B8C-83A1-F6EECF244321}">
                <p14:modId xmlns:p14="http://schemas.microsoft.com/office/powerpoint/2010/main" val="2226424613"/>
              </p:ext>
            </p:extLst>
          </p:nvPr>
        </p:nvGraphicFramePr>
        <p:xfrm>
          <a:off x="5129085" y="3691382"/>
          <a:ext cx="3780001" cy="320040"/>
        </p:xfrm>
        <a:graphic>
          <a:graphicData uri="http://schemas.openxmlformats.org/drawingml/2006/table">
            <a:tbl>
              <a:tblPr>
                <a:tableStyleId>{5C22544A-7EE6-4342-B048-85BDC9FD1C3A}</a:tableStyleId>
              </a:tblPr>
              <a:tblGrid>
                <a:gridCol w="725498">
                  <a:extLst>
                    <a:ext uri="{9D8B030D-6E8A-4147-A177-3AD203B41FA5}">
                      <a16:colId xmlns:a16="http://schemas.microsoft.com/office/drawing/2014/main" val="2117671058"/>
                    </a:ext>
                  </a:extLst>
                </a:gridCol>
                <a:gridCol w="3054503">
                  <a:extLst>
                    <a:ext uri="{9D8B030D-6E8A-4147-A177-3AD203B41FA5}">
                      <a16:colId xmlns:a16="http://schemas.microsoft.com/office/drawing/2014/main" val="2726663097"/>
                    </a:ext>
                  </a:extLst>
                </a:gridCol>
              </a:tblGrid>
              <a:tr h="310774">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担当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産業支援班（</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073-432-3227</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1273983"/>
                  </a:ext>
                </a:extLst>
              </a:tr>
            </a:tbl>
          </a:graphicData>
        </a:graphic>
      </p:graphicFrame>
    </p:spTree>
    <p:extLst>
      <p:ext uri="{BB962C8B-B14F-4D97-AF65-F5344CB8AC3E}">
        <p14:creationId xmlns:p14="http://schemas.microsoft.com/office/powerpoint/2010/main" val="5431130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0"/>
            <a:ext cx="9144000" cy="5486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⑦新しい取引先を開拓したい！</a:t>
            </a:r>
            <a:endParaRPr kumimoji="1" lang="ja-JP" altLang="en-US" sz="20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20" name="正方形/長方形 19"/>
          <p:cNvSpPr/>
          <p:nvPr/>
        </p:nvSpPr>
        <p:spPr>
          <a:xfrm>
            <a:off x="68802" y="605345"/>
            <a:ext cx="2340000" cy="43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gn="ctr"/>
            <a:r>
              <a:rPr lang="ja-JP" altLang="en-US" sz="2000" b="1" dirty="0">
                <a:solidFill>
                  <a:schemeClr val="bg1"/>
                </a:solidFill>
                <a:latin typeface="游ゴシック" panose="020B0400000000000000" pitchFamily="50" charset="-128"/>
              </a:rPr>
              <a:t>下請取引あっせん</a:t>
            </a:r>
            <a:endParaRPr lang="ja-JP" altLang="en-US" sz="2000" b="1" dirty="0">
              <a:solidFill>
                <a:schemeClr val="bg1"/>
              </a:solidFill>
              <a:latin typeface="游ゴシック" panose="020B0400000000000000" pitchFamily="50" charset="-128"/>
              <a:ea typeface="游ゴシック" panose="020B0400000000000000" pitchFamily="50" charset="-128"/>
            </a:endParaRPr>
          </a:p>
        </p:txBody>
      </p:sp>
      <p:sp>
        <p:nvSpPr>
          <p:cNvPr id="17" name="スライド番号プレースホルダー 7"/>
          <p:cNvSpPr>
            <a:spLocks noGrp="1"/>
          </p:cNvSpPr>
          <p:nvPr>
            <p:ph type="sldNum" sz="quarter" idx="12"/>
          </p:nvPr>
        </p:nvSpPr>
        <p:spPr>
          <a:xfrm>
            <a:off x="8636802" y="6534000"/>
            <a:ext cx="432000" cy="324000"/>
          </a:xfrm>
        </p:spPr>
        <p:txBody>
          <a:bodyPr/>
          <a:lstStyle/>
          <a:p>
            <a:r>
              <a:rPr kumimoji="1" lang="en-US" altLang="ja-JP" dirty="0"/>
              <a:t>10</a:t>
            </a:r>
            <a:endParaRPr kumimoji="1" lang="ja-JP" altLang="en-US" dirty="0"/>
          </a:p>
        </p:txBody>
      </p:sp>
      <p:graphicFrame>
        <p:nvGraphicFramePr>
          <p:cNvPr id="15" name="表 14"/>
          <p:cNvGraphicFramePr>
            <a:graphicFrameLocks noGrp="1"/>
          </p:cNvGraphicFramePr>
          <p:nvPr>
            <p:extLst>
              <p:ext uri="{D42A27DB-BD31-4B8C-83A1-F6EECF244321}">
                <p14:modId xmlns:p14="http://schemas.microsoft.com/office/powerpoint/2010/main" val="2402482103"/>
              </p:ext>
            </p:extLst>
          </p:nvPr>
        </p:nvGraphicFramePr>
        <p:xfrm>
          <a:off x="4473472" y="710810"/>
          <a:ext cx="4408842" cy="320040"/>
        </p:xfrm>
        <a:graphic>
          <a:graphicData uri="http://schemas.openxmlformats.org/drawingml/2006/table">
            <a:tbl>
              <a:tblPr>
                <a:tableStyleId>{5C22544A-7EE6-4342-B048-85BDC9FD1C3A}</a:tableStyleId>
              </a:tblPr>
              <a:tblGrid>
                <a:gridCol w="846184">
                  <a:extLst>
                    <a:ext uri="{9D8B030D-6E8A-4147-A177-3AD203B41FA5}">
                      <a16:colId xmlns:a16="http://schemas.microsoft.com/office/drawing/2014/main" val="2117671058"/>
                    </a:ext>
                  </a:extLst>
                </a:gridCol>
                <a:gridCol w="3562658">
                  <a:extLst>
                    <a:ext uri="{9D8B030D-6E8A-4147-A177-3AD203B41FA5}">
                      <a16:colId xmlns:a16="http://schemas.microsoft.com/office/drawing/2014/main" val="2726663097"/>
                    </a:ext>
                  </a:extLst>
                </a:gridCol>
              </a:tblGrid>
              <a:tr h="288032">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担当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企業支援班（</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073-432-3235</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1273983"/>
                  </a:ext>
                </a:extLst>
              </a:tr>
            </a:tbl>
          </a:graphicData>
        </a:graphic>
      </p:graphicFrame>
      <p:sp>
        <p:nvSpPr>
          <p:cNvPr id="12" name="正方形/長方形 11"/>
          <p:cNvSpPr/>
          <p:nvPr/>
        </p:nvSpPr>
        <p:spPr>
          <a:xfrm>
            <a:off x="68802" y="1084174"/>
            <a:ext cx="9000000" cy="541482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defRPr/>
            </a:pP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r>
              <a:rPr lang="ja-JP" altLang="en-US" sz="1600" dirty="0">
                <a:solidFill>
                  <a:prstClr val="black"/>
                </a:solidFill>
                <a:latin typeface="Meiryo UI" panose="020B0604030504040204" pitchFamily="50" charset="-128"/>
                <a:ea typeface="Meiryo UI" panose="020B0604030504040204" pitchFamily="50" charset="-128"/>
              </a:rPr>
              <a:t>　① 取引推進専門員が県内企業を訪問し、受注機会の拡大を支援します。</a:t>
            </a: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endParaRPr lang="en-US" altLang="ja-JP" sz="1600" dirty="0">
              <a:solidFill>
                <a:prstClr val="black"/>
              </a:solidFill>
              <a:latin typeface="Meiryo UI" panose="020B0604030504040204" pitchFamily="50" charset="-128"/>
              <a:ea typeface="Meiryo UI" panose="020B0604030504040204" pitchFamily="50" charset="-128"/>
            </a:endParaRPr>
          </a:p>
          <a:p>
            <a:pPr>
              <a:defRPr/>
            </a:pPr>
            <a:r>
              <a:rPr lang="ja-JP" altLang="en-US" sz="1600" dirty="0">
                <a:solidFill>
                  <a:prstClr val="black"/>
                </a:solidFill>
                <a:latin typeface="Meiryo UI" panose="020B0604030504040204" pitchFamily="50" charset="-128"/>
                <a:ea typeface="Meiryo UI" panose="020B0604030504040204" pitchFamily="50" charset="-128"/>
              </a:rPr>
              <a:t>　② 大手メーカー等を招いた商談会を開催し、マッチングの場を提供します。</a:t>
            </a:r>
            <a:endParaRPr lang="en-US" altLang="ja-JP" sz="1600" dirty="0">
              <a:solidFill>
                <a:prstClr val="black"/>
              </a:solidFill>
              <a:latin typeface="Meiryo UI" panose="020B0604030504040204" pitchFamily="50" charset="-128"/>
              <a:ea typeface="Meiryo UI" panose="020B0604030504040204" pitchFamily="50" charset="-128"/>
            </a:endParaRPr>
          </a:p>
          <a:p>
            <a:pPr>
              <a:defRPr/>
            </a:pPr>
            <a:endParaRPr lang="en-US" altLang="ja-JP" sz="1600" dirty="0">
              <a:solidFill>
                <a:prstClr val="black"/>
              </a:solidFill>
              <a:latin typeface="Meiryo UI" panose="020B0604030504040204" pitchFamily="50" charset="-128"/>
              <a:ea typeface="Meiryo UI" panose="020B0604030504040204" pitchFamily="50" charset="-128"/>
            </a:endParaRPr>
          </a:p>
          <a:p>
            <a:pPr>
              <a:defRPr/>
            </a:pPr>
            <a:endParaRPr lang="en-US" altLang="ja-JP" sz="1600" dirty="0">
              <a:solidFill>
                <a:prstClr val="black"/>
              </a:solidFill>
              <a:latin typeface="Meiryo UI" panose="020B0604030504040204" pitchFamily="50" charset="-128"/>
              <a:ea typeface="Meiryo UI" panose="020B0604030504040204" pitchFamily="50" charset="-128"/>
            </a:endParaRPr>
          </a:p>
          <a:p>
            <a:pPr>
              <a:defRPr/>
            </a:pPr>
            <a:endParaRPr lang="en-US" altLang="ja-JP" sz="1600" dirty="0">
              <a:solidFill>
                <a:prstClr val="black"/>
              </a:solidFill>
              <a:latin typeface="Meiryo UI" panose="020B0604030504040204" pitchFamily="50" charset="-128"/>
              <a:ea typeface="Meiryo UI" panose="020B0604030504040204" pitchFamily="50" charset="-128"/>
            </a:endParaRPr>
          </a:p>
          <a:p>
            <a:pPr>
              <a:defRPr/>
            </a:pPr>
            <a:endParaRPr lang="en-US" altLang="ja-JP" sz="1600" dirty="0">
              <a:solidFill>
                <a:prstClr val="black"/>
              </a:solidFill>
              <a:latin typeface="Meiryo UI" panose="020B0604030504040204" pitchFamily="50" charset="-128"/>
              <a:ea typeface="Meiryo UI" panose="020B0604030504040204" pitchFamily="50" charset="-128"/>
            </a:endParaRPr>
          </a:p>
          <a:p>
            <a:pPr>
              <a:defRPr/>
            </a:pPr>
            <a:endParaRPr lang="en-US" altLang="ja-JP" sz="1600" dirty="0">
              <a:solidFill>
                <a:prstClr val="black"/>
              </a:solidFill>
              <a:latin typeface="Meiryo UI" panose="020B0604030504040204" pitchFamily="50" charset="-128"/>
              <a:ea typeface="Meiryo UI" panose="020B0604030504040204" pitchFamily="50" charset="-128"/>
            </a:endParaRPr>
          </a:p>
          <a:p>
            <a:pPr>
              <a:defRPr/>
            </a:pPr>
            <a:endParaRPr lang="en-US" altLang="ja-JP" sz="1600" dirty="0">
              <a:solidFill>
                <a:prstClr val="black"/>
              </a:solidFill>
              <a:latin typeface="Meiryo UI" panose="020B0604030504040204" pitchFamily="50" charset="-128"/>
              <a:ea typeface="Meiryo UI" panose="020B0604030504040204" pitchFamily="50" charset="-128"/>
            </a:endParaRPr>
          </a:p>
          <a:p>
            <a:pPr>
              <a:defRPr/>
            </a:pPr>
            <a:endParaRPr lang="en-US" altLang="ja-JP" sz="1600" dirty="0">
              <a:solidFill>
                <a:prstClr val="black"/>
              </a:solidFill>
              <a:latin typeface="Meiryo UI" panose="020B0604030504040204" pitchFamily="50" charset="-128"/>
              <a:ea typeface="Meiryo UI" panose="020B0604030504040204" pitchFamily="50" charset="-128"/>
            </a:endParaRPr>
          </a:p>
          <a:p>
            <a:pPr>
              <a:defRPr/>
            </a:pPr>
            <a:endParaRPr lang="en-US" altLang="ja-JP" sz="800" dirty="0">
              <a:solidFill>
                <a:prstClr val="black"/>
              </a:solidFill>
              <a:latin typeface="Meiryo UI" panose="020B0604030504040204" pitchFamily="50" charset="-128"/>
              <a:ea typeface="Meiryo UI" panose="020B0604030504040204" pitchFamily="50" charset="-128"/>
            </a:endParaRPr>
          </a:p>
          <a:p>
            <a:pPr>
              <a:defRPr/>
            </a:pPr>
            <a:endParaRPr lang="en-US" altLang="ja-JP" sz="500" dirty="0">
              <a:solidFill>
                <a:prstClr val="black"/>
              </a:solidFill>
              <a:latin typeface="Meiryo UI" panose="020B0604030504040204" pitchFamily="50" charset="-128"/>
              <a:ea typeface="Meiryo UI" panose="020B0604030504040204" pitchFamily="50" charset="-128"/>
            </a:endParaRPr>
          </a:p>
          <a:p>
            <a:pPr>
              <a:defRPr/>
            </a:pPr>
            <a:r>
              <a:rPr lang="ja-JP" altLang="en-US" sz="1600" dirty="0">
                <a:solidFill>
                  <a:prstClr val="black"/>
                </a:solidFill>
                <a:latin typeface="Meiryo UI" panose="020B0604030504040204" pitchFamily="50" charset="-128"/>
                <a:ea typeface="Meiryo UI" panose="020B0604030504040204" pitchFamily="50" charset="-128"/>
              </a:rPr>
              <a:t>　</a:t>
            </a:r>
            <a:endParaRPr lang="en-US" altLang="ja-JP" sz="1600" dirty="0">
              <a:solidFill>
                <a:schemeClr val="tx1"/>
              </a:solidFill>
              <a:latin typeface="Meiryo UI" panose="020B0604030504040204" pitchFamily="50" charset="-128"/>
              <a:ea typeface="Meiryo UI" panose="020B0604030504040204" pitchFamily="50" charset="-128"/>
            </a:endParaRPr>
          </a:p>
          <a:p>
            <a:pPr>
              <a:defRPr/>
            </a:pPr>
            <a:r>
              <a:rPr lang="ja-JP" altLang="en-US" sz="1600" dirty="0">
                <a:solidFill>
                  <a:schemeClr val="tx1"/>
                </a:solidFill>
                <a:latin typeface="Meiryo UI" panose="020B0604030504040204" pitchFamily="50" charset="-128"/>
                <a:ea typeface="Meiryo UI" panose="020B0604030504040204" pitchFamily="50" charset="-128"/>
              </a:rPr>
              <a:t>③ 県内中小企業が開発した自社製品や加工技術などを紹介する</a:t>
            </a:r>
            <a:endParaRPr lang="en-US" altLang="ja-JP" sz="1600" dirty="0">
              <a:solidFill>
                <a:schemeClr val="tx1"/>
              </a:solidFill>
              <a:latin typeface="Meiryo UI" panose="020B0604030504040204" pitchFamily="50" charset="-128"/>
              <a:ea typeface="Meiryo UI" panose="020B0604030504040204" pitchFamily="50" charset="-128"/>
            </a:endParaRPr>
          </a:p>
          <a:p>
            <a:pPr>
              <a:defRPr/>
            </a:pPr>
            <a:r>
              <a:rPr lang="ja-JP" altLang="en-US" sz="1600" dirty="0">
                <a:solidFill>
                  <a:schemeClr val="tx1"/>
                </a:solidFill>
                <a:latin typeface="Meiryo UI" panose="020B0604030504040204" pitchFamily="50" charset="-128"/>
                <a:ea typeface="Meiryo UI" panose="020B0604030504040204" pitchFamily="50" charset="-128"/>
              </a:rPr>
              <a:t>　　　</a:t>
            </a:r>
            <a:r>
              <a:rPr lang="en-US" altLang="ja-JP" sz="1600" dirty="0">
                <a:solidFill>
                  <a:schemeClr val="tx1"/>
                </a:solidFill>
                <a:latin typeface="Meiryo UI" panose="020B0604030504040204" pitchFamily="50" charset="-128"/>
                <a:ea typeface="Meiryo UI" panose="020B0604030504040204" pitchFamily="50" charset="-128"/>
              </a:rPr>
              <a:t>WEB</a:t>
            </a:r>
            <a:r>
              <a:rPr lang="ja-JP" altLang="en-US" sz="1600" dirty="0">
                <a:solidFill>
                  <a:schemeClr val="tx1"/>
                </a:solidFill>
                <a:latin typeface="Meiryo UI" panose="020B0604030504040204" pitchFamily="50" charset="-128"/>
                <a:ea typeface="Meiryo UI" panose="020B0604030504040204" pitchFamily="50" charset="-128"/>
              </a:rPr>
              <a:t>ガイドブックを作成し、県内外のメーカーや商社等に</a:t>
            </a:r>
            <a:r>
              <a:rPr lang="en-US" altLang="ja-JP" sz="1600" dirty="0">
                <a:solidFill>
                  <a:schemeClr val="tx1"/>
                </a:solidFill>
                <a:latin typeface="Meiryo UI" panose="020B0604030504040204" pitchFamily="50" charset="-128"/>
                <a:ea typeface="Meiryo UI" panose="020B0604030504040204" pitchFamily="50" charset="-128"/>
              </a:rPr>
              <a:t>PR</a:t>
            </a:r>
            <a:r>
              <a:rPr lang="ja-JP" altLang="en-US" sz="1600" dirty="0">
                <a:solidFill>
                  <a:schemeClr val="tx1"/>
                </a:solidFill>
                <a:latin typeface="Meiryo UI" panose="020B0604030504040204" pitchFamily="50" charset="-128"/>
                <a:ea typeface="Meiryo UI" panose="020B0604030504040204" pitchFamily="50" charset="-128"/>
              </a:rPr>
              <a:t>します。</a:t>
            </a:r>
            <a:endParaRPr lang="en-US" altLang="ja-JP" sz="1600" dirty="0">
              <a:solidFill>
                <a:schemeClr val="tx1"/>
              </a:solidFill>
              <a:latin typeface="Meiryo UI" panose="020B0604030504040204" pitchFamily="50" charset="-128"/>
              <a:ea typeface="Meiryo UI" panose="020B0604030504040204" pitchFamily="50" charset="-128"/>
            </a:endParaRPr>
          </a:p>
          <a:p>
            <a:pPr>
              <a:defRPr/>
            </a:pPr>
            <a:r>
              <a:rPr lang="ja-JP" altLang="en-US" sz="1600" dirty="0">
                <a:solidFill>
                  <a:schemeClr val="tx1"/>
                </a:solidFill>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各企業が得意とする加工内容や製品等を掲載します。　</a:t>
            </a:r>
            <a:endParaRPr lang="en-US" altLang="ja-JP" sz="1600" dirty="0">
              <a:solidFill>
                <a:prstClr val="black"/>
              </a:solidFill>
              <a:latin typeface="Meiryo UI" panose="020B0604030504040204" pitchFamily="50" charset="-128"/>
              <a:ea typeface="Meiryo UI" panose="020B0604030504040204" pitchFamily="50" charset="-128"/>
            </a:endParaRPr>
          </a:p>
          <a:p>
            <a:pPr>
              <a:defRPr/>
            </a:pPr>
            <a:r>
              <a:rPr lang="ja-JP" altLang="en-US" sz="1600" dirty="0">
                <a:solidFill>
                  <a:prstClr val="black"/>
                </a:solidFill>
                <a:latin typeface="Meiryo UI" panose="020B0604030504040204" pitchFamily="50" charset="-128"/>
                <a:ea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hlinkClick r:id="rId2"/>
              </a:rPr>
              <a:t>https://yarukiouendan.or.jp/publications/</a:t>
            </a:r>
            <a:r>
              <a:rPr lang="ja-JP" altLang="en-US" sz="1600" dirty="0">
                <a:solidFill>
                  <a:prstClr val="black"/>
                </a:solidFill>
                <a:latin typeface="Meiryo UI" panose="020B0604030504040204" pitchFamily="50" charset="-128"/>
                <a:ea typeface="Meiryo UI" panose="020B0604030504040204" pitchFamily="50" charset="-128"/>
              </a:rPr>
              <a:t>　　</a:t>
            </a:r>
            <a:endParaRPr lang="en-US" altLang="ja-JP" sz="1000" dirty="0">
              <a:solidFill>
                <a:prstClr val="black"/>
              </a:solidFill>
              <a:latin typeface="Meiryo UI" panose="020B0604030504040204" pitchFamily="50" charset="-128"/>
              <a:ea typeface="Meiryo UI" panose="020B0604030504040204" pitchFamily="50" charset="-128"/>
            </a:endParaRPr>
          </a:p>
          <a:p>
            <a:pPr>
              <a:defRPr/>
            </a:pPr>
            <a:r>
              <a:rPr lang="ja-JP" altLang="en-US" sz="1600" dirty="0">
                <a:solidFill>
                  <a:prstClr val="black"/>
                </a:solidFill>
                <a:latin typeface="Meiryo UI" panose="020B0604030504040204" pitchFamily="50" charset="-128"/>
                <a:ea typeface="Meiryo UI" panose="020B0604030504040204" pitchFamily="50" charset="-128"/>
              </a:rPr>
              <a:t>　　　　　　　　　　　　　　　　　　　　　　　　　　　　　　　　　</a:t>
            </a:r>
            <a:endParaRPr lang="en-US" altLang="ja-JP" sz="1600" dirty="0">
              <a:solidFill>
                <a:schemeClr val="tx1"/>
              </a:solidFill>
              <a:latin typeface="Meiryo UI" panose="020B0604030504040204" pitchFamily="50" charset="-128"/>
              <a:ea typeface="Meiryo UI" panose="020B0604030504040204" pitchFamily="50" charset="-128"/>
            </a:endParaRPr>
          </a:p>
          <a:p>
            <a:pPr>
              <a:defRPr/>
            </a:pPr>
            <a:r>
              <a:rPr lang="ja-JP" altLang="en-US" sz="1600" dirty="0">
                <a:solidFill>
                  <a:schemeClr val="tx1"/>
                </a:solidFill>
                <a:latin typeface="Meiryo UI" panose="020B0604030504040204" pitchFamily="50" charset="-128"/>
                <a:ea typeface="Meiryo UI" panose="020B0604030504040204" pitchFamily="50" charset="-128"/>
              </a:rPr>
              <a:t>　　　</a:t>
            </a:r>
            <a:r>
              <a:rPr lang="en-US" altLang="ja-JP" sz="1600" u="sng" dirty="0">
                <a:solidFill>
                  <a:schemeClr val="tx1"/>
                </a:solidFill>
                <a:latin typeface="Meiryo UI" panose="020B0604030504040204" pitchFamily="50" charset="-128"/>
                <a:ea typeface="Meiryo UI" panose="020B0604030504040204" pitchFamily="50" charset="-128"/>
              </a:rPr>
              <a:t>WEB</a:t>
            </a:r>
            <a:r>
              <a:rPr lang="ja-JP" altLang="en-US" sz="1600" u="sng" dirty="0">
                <a:solidFill>
                  <a:schemeClr val="tx1"/>
                </a:solidFill>
                <a:latin typeface="Meiryo UI" panose="020B0604030504040204" pitchFamily="50" charset="-128"/>
                <a:ea typeface="Meiryo UI" panose="020B0604030504040204" pitchFamily="50" charset="-128"/>
              </a:rPr>
              <a:t>ガイドブックの活用方法</a:t>
            </a:r>
            <a:endParaRPr lang="en-US" altLang="ja-JP" sz="1600" u="sng" dirty="0">
              <a:solidFill>
                <a:schemeClr val="tx1"/>
              </a:solidFill>
              <a:latin typeface="Meiryo UI" panose="020B0604030504040204" pitchFamily="50" charset="-128"/>
              <a:ea typeface="Meiryo UI" panose="020B0604030504040204" pitchFamily="50" charset="-128"/>
            </a:endParaRPr>
          </a:p>
          <a:p>
            <a:pPr>
              <a:defRPr/>
            </a:pPr>
            <a:endParaRPr lang="en-US" altLang="ja-JP" sz="1000" dirty="0">
              <a:solidFill>
                <a:schemeClr val="tx1"/>
              </a:solidFill>
              <a:latin typeface="Meiryo UI" panose="020B0604030504040204" pitchFamily="50" charset="-128"/>
              <a:ea typeface="Meiryo UI" panose="020B0604030504040204" pitchFamily="50" charset="-128"/>
            </a:endParaRPr>
          </a:p>
          <a:p>
            <a:pPr>
              <a:defRPr/>
            </a:pPr>
            <a:r>
              <a:rPr lang="ja-JP" altLang="en-US" sz="1600" dirty="0">
                <a:solidFill>
                  <a:schemeClr val="tx1"/>
                </a:solidFill>
                <a:latin typeface="Meiryo UI" panose="020B0604030504040204" pitchFamily="50" charset="-128"/>
                <a:ea typeface="Meiryo UI" panose="020B0604030504040204" pitchFamily="50" charset="-128"/>
              </a:rPr>
              <a:t>　　　・　機械部品関係の展示会での発注企業へ</a:t>
            </a:r>
            <a:r>
              <a:rPr lang="en-US" altLang="ja-JP" sz="1600" dirty="0">
                <a:solidFill>
                  <a:schemeClr val="tx1"/>
                </a:solidFill>
                <a:latin typeface="Meiryo UI" panose="020B0604030504040204" pitchFamily="50" charset="-128"/>
                <a:ea typeface="Meiryo UI" panose="020B0604030504040204" pitchFamily="50" charset="-128"/>
              </a:rPr>
              <a:t>PR</a:t>
            </a: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r>
              <a:rPr lang="ja-JP" altLang="en-US" sz="1600" dirty="0">
                <a:solidFill>
                  <a:prstClr val="black"/>
                </a:solidFill>
                <a:latin typeface="Meiryo UI" panose="020B0604030504040204" pitchFamily="50" charset="-128"/>
                <a:ea typeface="Meiryo UI" panose="020B0604030504040204" pitchFamily="50" charset="-128"/>
              </a:rPr>
              <a:t>　　　・　発注企業からの問い合せによる県内企業の設備紹介</a:t>
            </a: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r>
              <a:rPr lang="ja-JP" altLang="en-US" sz="1600" dirty="0">
                <a:solidFill>
                  <a:prstClr val="black"/>
                </a:solidFill>
                <a:latin typeface="Meiryo UI" panose="020B0604030504040204" pitchFamily="50" charset="-128"/>
                <a:ea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504738689"/>
              </p:ext>
            </p:extLst>
          </p:nvPr>
        </p:nvGraphicFramePr>
        <p:xfrm>
          <a:off x="569509" y="2203677"/>
          <a:ext cx="8228135" cy="1769575"/>
        </p:xfrm>
        <a:graphic>
          <a:graphicData uri="http://schemas.openxmlformats.org/drawingml/2006/table">
            <a:tbl>
              <a:tblPr>
                <a:tableStyleId>{5C22544A-7EE6-4342-B048-85BDC9FD1C3A}</a:tableStyleId>
              </a:tblPr>
              <a:tblGrid>
                <a:gridCol w="1658606">
                  <a:extLst>
                    <a:ext uri="{9D8B030D-6E8A-4147-A177-3AD203B41FA5}">
                      <a16:colId xmlns:a16="http://schemas.microsoft.com/office/drawing/2014/main" val="2117671058"/>
                    </a:ext>
                  </a:extLst>
                </a:gridCol>
                <a:gridCol w="6569529">
                  <a:extLst>
                    <a:ext uri="{9D8B030D-6E8A-4147-A177-3AD203B41FA5}">
                      <a16:colId xmlns:a16="http://schemas.microsoft.com/office/drawing/2014/main" val="2726663097"/>
                    </a:ext>
                  </a:extLst>
                </a:gridCol>
              </a:tblGrid>
              <a:tr h="634043">
                <a:tc>
                  <a:txBody>
                    <a:bodyPr/>
                    <a:lstStyle/>
                    <a:p>
                      <a:pPr algn="ctr">
                        <a:lnSpc>
                          <a:spcPts val="1800"/>
                        </a:lnSpc>
                      </a:pPr>
                      <a:r>
                        <a:rPr kumimoji="1" lang="ja-JP" altLang="en-US" sz="1400" dirty="0">
                          <a:latin typeface="メイリオ" panose="020B0604030504040204" pitchFamily="50" charset="-128"/>
                          <a:ea typeface="メイリオ" panose="020B0604030504040204" pitchFamily="50" charset="-128"/>
                        </a:rPr>
                        <a:t>開催時期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和歌山　わかやま取引商談会　　　（９</a:t>
                      </a:r>
                      <a:r>
                        <a:rPr kumimoji="1" lang="ja-JP" altLang="en-US" sz="1400" b="0" i="0" u="none" strike="noStrike" kern="1200" cap="none" spc="0" normalizeH="0" baseline="0" noProof="0" dirty="0">
                          <a:ln>
                            <a:noFill/>
                          </a:ln>
                          <a:solidFill>
                            <a:schemeClr val="tx1"/>
                          </a:solidFill>
                          <a:effectLst/>
                          <a:uLnTx/>
                          <a:uFillTx/>
                          <a:latin typeface="+mn-ea"/>
                          <a:ea typeface="+mn-ea"/>
                          <a:cs typeface="+mn-cs"/>
                        </a:rPr>
                        <a:t>月１９日</a:t>
                      </a: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a:t>
                      </a:r>
                      <a:r>
                        <a:rPr kumimoji="1" lang="en-US" altLang="ja-JP" sz="1000" b="0" i="0" u="none" strike="noStrike" kern="1200" cap="none" spc="0" normalizeH="0" baseline="0" noProof="0" dirty="0">
                          <a:ln>
                            <a:noFill/>
                          </a:ln>
                          <a:solidFill>
                            <a:srgbClr val="FF0000"/>
                          </a:solidFill>
                          <a:effectLst/>
                          <a:uLnTx/>
                          <a:uFillTx/>
                          <a:latin typeface="+mn-ea"/>
                          <a:ea typeface="+mn-ea"/>
                          <a:cs typeface="+mn-cs"/>
                        </a:rPr>
                        <a:t>※</a:t>
                      </a:r>
                      <a:r>
                        <a:rPr kumimoji="1" lang="ja-JP" altLang="en-US" sz="1000" b="0" i="0" u="none" strike="noStrike" kern="1200" cap="none" spc="0" normalizeH="0" baseline="0" noProof="0" dirty="0">
                          <a:ln>
                            <a:noFill/>
                          </a:ln>
                          <a:solidFill>
                            <a:srgbClr val="FF0000"/>
                          </a:solidFill>
                          <a:effectLst/>
                          <a:uLnTx/>
                          <a:uFillTx/>
                          <a:latin typeface="+mn-ea"/>
                          <a:ea typeface="+mn-ea"/>
                          <a:cs typeface="+mn-cs"/>
                        </a:rPr>
                        <a:t>終了しました</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京都　　近畿・四国合同広域商談会（２</a:t>
                      </a:r>
                      <a:r>
                        <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a:t>
                      </a: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１３～２</a:t>
                      </a:r>
                      <a:r>
                        <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a:t>
                      </a: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１４）　　</a:t>
                      </a:r>
                      <a:endPar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　　　　オンライン商談会　　　　（２</a:t>
                      </a:r>
                      <a:r>
                        <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a:t>
                      </a: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１～２</a:t>
                      </a:r>
                      <a:r>
                        <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a:t>
                      </a: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２、２</a:t>
                      </a:r>
                      <a:r>
                        <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a:t>
                      </a: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５～２</a:t>
                      </a:r>
                      <a:r>
                        <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a:t>
                      </a: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８（６日間））</a:t>
                      </a:r>
                      <a:endPar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1453702"/>
                  </a:ext>
                </a:extLst>
              </a:tr>
              <a:tr h="412288">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費用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無料</a:t>
                      </a:r>
                      <a:endPar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8657120"/>
                  </a:ext>
                </a:extLst>
              </a:tr>
              <a:tr h="580047">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面談方法</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予約制の事前設定面談</a:t>
                      </a:r>
                      <a:endPar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　</a:t>
                      </a:r>
                      <a:r>
                        <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a:t>
                      </a: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オンライン面談実施（京都のみ）</a:t>
                      </a:r>
                      <a:endPar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4372478"/>
                  </a:ext>
                </a:extLst>
              </a:tr>
            </a:tbl>
          </a:graphicData>
        </a:graphic>
      </p:graphicFrame>
      <p:sp>
        <p:nvSpPr>
          <p:cNvPr id="18" name="正方形/長方形 17"/>
          <p:cNvSpPr/>
          <p:nvPr/>
        </p:nvSpPr>
        <p:spPr>
          <a:xfrm>
            <a:off x="6394523" y="6217363"/>
            <a:ext cx="2021707" cy="230832"/>
          </a:xfrm>
          <a:prstGeom prst="rect">
            <a:avLst/>
          </a:prstGeom>
        </p:spPr>
        <p:txBody>
          <a:bodyPr wrap="none">
            <a:spAutoFit/>
          </a:bodyPr>
          <a:lstStyle/>
          <a:p>
            <a:r>
              <a:rPr lang="ja-JP" altLang="en-US" sz="900" dirty="0"/>
              <a:t>和歌山県中小企業</a:t>
            </a:r>
            <a:r>
              <a:rPr lang="en-US" altLang="ja-JP" sz="900" dirty="0"/>
              <a:t>WEB</a:t>
            </a:r>
            <a:r>
              <a:rPr lang="ja-JP" altLang="en-US" sz="900" dirty="0"/>
              <a:t>ガイドブック</a:t>
            </a:r>
          </a:p>
        </p:txBody>
      </p:sp>
      <p:pic>
        <p:nvPicPr>
          <p:cNvPr id="3" name="図 2">
            <a:extLst>
              <a:ext uri="{FF2B5EF4-FFF2-40B4-BE49-F238E27FC236}">
                <a16:creationId xmlns:a16="http://schemas.microsoft.com/office/drawing/2014/main" id="{CCF7D6C5-07C2-494B-8651-D769DCA83DCB}"/>
              </a:ext>
            </a:extLst>
          </p:cNvPr>
          <p:cNvPicPr>
            <a:picLocks noChangeAspect="1"/>
          </p:cNvPicPr>
          <p:nvPr/>
        </p:nvPicPr>
        <p:blipFill rotWithShape="1">
          <a:blip r:embed="rId3"/>
          <a:srcRect l="33426" t="9019" r="35370" b="10397"/>
          <a:stretch/>
        </p:blipFill>
        <p:spPr>
          <a:xfrm>
            <a:off x="6757298" y="4336124"/>
            <a:ext cx="1296155" cy="1800001"/>
          </a:xfrm>
          <a:prstGeom prst="rect">
            <a:avLst/>
          </a:prstGeom>
        </p:spPr>
      </p:pic>
      <p:pic>
        <p:nvPicPr>
          <p:cNvPr id="6" name="図 5">
            <a:extLst>
              <a:ext uri="{FF2B5EF4-FFF2-40B4-BE49-F238E27FC236}">
                <a16:creationId xmlns:a16="http://schemas.microsoft.com/office/drawing/2014/main" id="{E388AC64-5436-4ECC-91DE-A119E8E1DD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8189" y="4786124"/>
            <a:ext cx="900000" cy="900000"/>
          </a:xfrm>
          <a:prstGeom prst="rect">
            <a:avLst/>
          </a:prstGeom>
        </p:spPr>
      </p:pic>
      <p:grpSp>
        <p:nvGrpSpPr>
          <p:cNvPr id="11" name="グループ化 10">
            <a:extLst>
              <a:ext uri="{FF2B5EF4-FFF2-40B4-BE49-F238E27FC236}">
                <a16:creationId xmlns:a16="http://schemas.microsoft.com/office/drawing/2014/main" id="{2759DC23-C5C6-4578-8DF1-566435A251D6}"/>
              </a:ext>
            </a:extLst>
          </p:cNvPr>
          <p:cNvGrpSpPr/>
          <p:nvPr/>
        </p:nvGrpSpPr>
        <p:grpSpPr>
          <a:xfrm>
            <a:off x="7629582" y="2203677"/>
            <a:ext cx="1049866" cy="404422"/>
            <a:chOff x="9971132" y="3118567"/>
            <a:chExt cx="959335" cy="606769"/>
          </a:xfrm>
        </p:grpSpPr>
        <p:sp>
          <p:nvSpPr>
            <p:cNvPr id="14" name="吹き出し: 円形 13">
              <a:extLst>
                <a:ext uri="{FF2B5EF4-FFF2-40B4-BE49-F238E27FC236}">
                  <a16:creationId xmlns:a16="http://schemas.microsoft.com/office/drawing/2014/main" id="{C6929C68-3C1D-4F14-9FC6-C46B5D618081}"/>
                </a:ext>
              </a:extLst>
            </p:cNvPr>
            <p:cNvSpPr/>
            <p:nvPr/>
          </p:nvSpPr>
          <p:spPr>
            <a:xfrm>
              <a:off x="9971132" y="3227221"/>
              <a:ext cx="959335" cy="498115"/>
            </a:xfrm>
            <a:prstGeom prst="wedgeEllipseCallout">
              <a:avLst>
                <a:gd name="adj1" fmla="val -102471"/>
                <a:gd name="adj2" fmla="val 38552"/>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solidFill>
                  <a:srgbClr val="FF0000"/>
                </a:solidFill>
              </a:endParaRPr>
            </a:p>
          </p:txBody>
        </p:sp>
        <p:sp>
          <p:nvSpPr>
            <p:cNvPr id="16" name="正方形/長方形 15">
              <a:extLst>
                <a:ext uri="{FF2B5EF4-FFF2-40B4-BE49-F238E27FC236}">
                  <a16:creationId xmlns:a16="http://schemas.microsoft.com/office/drawing/2014/main" id="{367BC1AE-0FC3-4CD0-A470-9141E55EDACD}"/>
                </a:ext>
              </a:extLst>
            </p:cNvPr>
            <p:cNvSpPr/>
            <p:nvPr/>
          </p:nvSpPr>
          <p:spPr>
            <a:xfrm>
              <a:off x="9971132" y="3118567"/>
              <a:ext cx="916698" cy="5823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gn="ctr">
                <a:lnSpc>
                  <a:spcPts val="2400"/>
                </a:lnSpc>
              </a:pPr>
              <a:r>
                <a:rPr lang="en-US" altLang="ja-JP" sz="1000" dirty="0">
                  <a:solidFill>
                    <a:srgbClr val="FF0000"/>
                  </a:solidFill>
                  <a:latin typeface="+mn-ea"/>
                </a:rPr>
                <a:t>※</a:t>
              </a:r>
              <a:r>
                <a:rPr lang="ja-JP" altLang="en-US" sz="1000" dirty="0">
                  <a:solidFill>
                    <a:srgbClr val="FF0000"/>
                  </a:solidFill>
                  <a:latin typeface="+mn-ea"/>
                </a:rPr>
                <a:t>募集中</a:t>
              </a:r>
            </a:p>
          </p:txBody>
        </p:sp>
      </p:grpSp>
    </p:spTree>
    <p:extLst>
      <p:ext uri="{BB962C8B-B14F-4D97-AF65-F5344CB8AC3E}">
        <p14:creationId xmlns:p14="http://schemas.microsoft.com/office/powerpoint/2010/main" val="2324479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0"/>
            <a:ext cx="9144000" cy="5486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⑦新しい取引先を開拓したい！</a:t>
            </a:r>
            <a:endParaRPr kumimoji="1" lang="ja-JP" altLang="en-US" sz="20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14" name="正方形/長方形 13"/>
          <p:cNvSpPr/>
          <p:nvPr/>
        </p:nvSpPr>
        <p:spPr>
          <a:xfrm>
            <a:off x="68802" y="1084175"/>
            <a:ext cx="9000000" cy="175873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defRPr/>
            </a:pPr>
            <a:r>
              <a:rPr lang="ja-JP" altLang="en-US" sz="1600" dirty="0">
                <a:solidFill>
                  <a:prstClr val="black"/>
                </a:solidFill>
                <a:latin typeface="Meiryo UI" panose="020B0604030504040204" pitchFamily="50" charset="-128"/>
                <a:ea typeface="Meiryo UI" panose="020B0604030504040204" pitchFamily="50" charset="-128"/>
              </a:rPr>
              <a:t>　新商品等の</a:t>
            </a:r>
            <a:r>
              <a:rPr lang="ja-JP" altLang="en-US" sz="1600" dirty="0">
                <a:solidFill>
                  <a:srgbClr val="FF0000"/>
                </a:solidFill>
                <a:latin typeface="Meiryo UI" panose="020B0604030504040204" pitchFamily="50" charset="-128"/>
                <a:ea typeface="Meiryo UI" panose="020B0604030504040204" pitchFamily="50" charset="-128"/>
              </a:rPr>
              <a:t>国内</a:t>
            </a:r>
            <a:r>
              <a:rPr lang="ja-JP" altLang="en-US" sz="1600" dirty="0">
                <a:solidFill>
                  <a:prstClr val="black"/>
                </a:solidFill>
                <a:latin typeface="Meiryo UI" panose="020B0604030504040204" pitchFamily="50" charset="-128"/>
                <a:ea typeface="Meiryo UI" panose="020B0604030504040204" pitchFamily="50" charset="-128"/>
              </a:rPr>
              <a:t>市場の販路開拓に向けて、専門的な見本市へ出展する県内中小企業者に対し、その経費の一部を補助します。</a:t>
            </a: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endParaRPr lang="en-US" altLang="ja-JP" sz="1100" dirty="0">
              <a:solidFill>
                <a:prstClr val="black"/>
              </a:solidFill>
              <a:latin typeface="Meiryo UI" panose="020B0604030504040204" pitchFamily="50" charset="-128"/>
              <a:ea typeface="Meiryo UI" panose="020B0604030504040204" pitchFamily="50" charset="-128"/>
            </a:endParaRPr>
          </a:p>
          <a:p>
            <a:pPr lvl="0">
              <a:defRPr/>
            </a:pPr>
            <a:endParaRPr lang="en-US" altLang="ja-JP" sz="900" dirty="0">
              <a:solidFill>
                <a:prstClr val="black"/>
              </a:solidFill>
              <a:latin typeface="Meiryo UI" panose="020B0604030504040204" pitchFamily="50" charset="-128"/>
              <a:ea typeface="Meiryo UI" panose="020B0604030504040204" pitchFamily="50" charset="-128"/>
            </a:endParaRPr>
          </a:p>
          <a:p>
            <a:pPr>
              <a:defRPr/>
            </a:pPr>
            <a:r>
              <a:rPr lang="ja-JP" altLang="en-US" sz="1400" dirty="0">
                <a:solidFill>
                  <a:prstClr val="black"/>
                </a:solidFill>
                <a:latin typeface="Meiryo UI" panose="020B0604030504040204" pitchFamily="50" charset="-128"/>
                <a:ea typeface="Meiryo UI" panose="020B0604030504040204" pitchFamily="50" charset="-128"/>
              </a:rPr>
              <a:t>　</a:t>
            </a:r>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20" name="正方形/長方形 19"/>
          <p:cNvSpPr/>
          <p:nvPr/>
        </p:nvSpPr>
        <p:spPr>
          <a:xfrm>
            <a:off x="68802" y="608022"/>
            <a:ext cx="3348000" cy="43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gn="ctr"/>
            <a:r>
              <a:rPr lang="ja-JP" altLang="en-US" sz="2000" b="1" dirty="0">
                <a:solidFill>
                  <a:schemeClr val="bg1"/>
                </a:solidFill>
                <a:latin typeface="游ゴシック" panose="020B0400000000000000" pitchFamily="50" charset="-128"/>
              </a:rPr>
              <a:t>展示会出展支援（補助金）</a:t>
            </a:r>
            <a:endParaRPr lang="ja-JP" altLang="en-US" sz="2000" b="1" dirty="0">
              <a:solidFill>
                <a:schemeClr val="bg1"/>
              </a:solidFill>
              <a:latin typeface="游ゴシック" panose="020B0400000000000000" pitchFamily="50" charset="-128"/>
              <a:ea typeface="游ゴシック" panose="020B0400000000000000" pitchFamily="50" charset="-128"/>
            </a:endParaRPr>
          </a:p>
        </p:txBody>
      </p:sp>
      <p:sp>
        <p:nvSpPr>
          <p:cNvPr id="17" name="スライド番号プレースホルダー 7"/>
          <p:cNvSpPr>
            <a:spLocks noGrp="1"/>
          </p:cNvSpPr>
          <p:nvPr>
            <p:ph type="sldNum" sz="quarter" idx="12"/>
          </p:nvPr>
        </p:nvSpPr>
        <p:spPr>
          <a:xfrm>
            <a:off x="8636802" y="6534000"/>
            <a:ext cx="432000" cy="324000"/>
          </a:xfrm>
        </p:spPr>
        <p:txBody>
          <a:bodyPr/>
          <a:lstStyle/>
          <a:p>
            <a:r>
              <a:rPr kumimoji="1" lang="en-US" altLang="ja-JP" dirty="0"/>
              <a:t>11</a:t>
            </a:r>
            <a:endParaRPr kumimoji="1" lang="ja-JP" altLang="en-US" dirty="0"/>
          </a:p>
        </p:txBody>
      </p:sp>
      <p:sp>
        <p:nvSpPr>
          <p:cNvPr id="25" name="正方形/長方形 24"/>
          <p:cNvSpPr/>
          <p:nvPr/>
        </p:nvSpPr>
        <p:spPr>
          <a:xfrm>
            <a:off x="68802" y="3425238"/>
            <a:ext cx="9000000" cy="310876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defRPr/>
            </a:pPr>
            <a:r>
              <a:rPr lang="ja-JP" altLang="en-US" sz="1600" dirty="0">
                <a:solidFill>
                  <a:prstClr val="black"/>
                </a:solidFill>
                <a:latin typeface="Meiryo UI" panose="020B0604030504040204" pitchFamily="50" charset="-128"/>
                <a:ea typeface="Meiryo UI" panose="020B0604030504040204" pitchFamily="50" charset="-128"/>
              </a:rPr>
              <a:t>　和歌山県と共同し、国内外の著名な展示会に集団で出展します。</a:t>
            </a:r>
            <a:endParaRPr lang="en-US" altLang="ja-JP" sz="1600" dirty="0">
              <a:solidFill>
                <a:prstClr val="black"/>
              </a:solidFill>
              <a:latin typeface="Meiryo UI" panose="020B0604030504040204" pitchFamily="50" charset="-128"/>
              <a:ea typeface="Meiryo UI" panose="020B0604030504040204" pitchFamily="50" charset="-128"/>
            </a:endParaRPr>
          </a:p>
          <a:p>
            <a:pPr>
              <a:defRPr/>
            </a:pPr>
            <a:endParaRPr lang="en-US" altLang="ja-JP" sz="1000" dirty="0">
              <a:solidFill>
                <a:prstClr val="black"/>
              </a:solidFill>
              <a:latin typeface="Meiryo UI" panose="020B0604030504040204" pitchFamily="50" charset="-128"/>
              <a:ea typeface="Meiryo UI" panose="020B0604030504040204" pitchFamily="50" charset="-128"/>
            </a:endParaRPr>
          </a:p>
          <a:p>
            <a:pPr>
              <a:defRPr/>
            </a:pPr>
            <a:r>
              <a:rPr lang="ja-JP" altLang="en-US" sz="1400" dirty="0">
                <a:solidFill>
                  <a:prstClr val="black"/>
                </a:solidFill>
                <a:latin typeface="Meiryo UI" panose="020B0604030504040204" pitchFamily="50" charset="-128"/>
                <a:ea typeface="Meiryo UI" panose="020B0604030504040204" pitchFamily="50" charset="-128"/>
              </a:rPr>
              <a:t>　① </a:t>
            </a:r>
            <a:r>
              <a:rPr lang="ja-JP" altLang="en-US" sz="1400" dirty="0">
                <a:solidFill>
                  <a:srgbClr val="FF0000"/>
                </a:solidFill>
                <a:latin typeface="Meiryo UI" panose="020B0604030504040204" pitchFamily="50" charset="-128"/>
                <a:ea typeface="Meiryo UI" panose="020B0604030504040204" pitchFamily="50" charset="-128"/>
              </a:rPr>
              <a:t>国内</a:t>
            </a:r>
            <a:r>
              <a:rPr lang="ja-JP" altLang="en-US" sz="1400" dirty="0">
                <a:solidFill>
                  <a:prstClr val="black"/>
                </a:solidFill>
                <a:latin typeface="Meiryo UI" panose="020B0604030504040204" pitchFamily="50" charset="-128"/>
                <a:ea typeface="Meiryo UI" panose="020B0604030504040204" pitchFamily="50" charset="-128"/>
              </a:rPr>
              <a:t>の専門展示会へ集団出展し、販路開拓を支援します。</a:t>
            </a:r>
            <a:endParaRPr lang="en-US" altLang="ja-JP" sz="1400" dirty="0">
              <a:solidFill>
                <a:prstClr val="black"/>
              </a:solidFill>
              <a:latin typeface="Meiryo UI" panose="020B0604030504040204" pitchFamily="50" charset="-128"/>
              <a:ea typeface="Meiryo UI" panose="020B0604030504040204" pitchFamily="50" charset="-128"/>
            </a:endParaRPr>
          </a:p>
          <a:p>
            <a:pPr lvl="0">
              <a:defRPr/>
            </a:pPr>
            <a:endParaRPr lang="en-US" altLang="ja-JP" sz="1400" dirty="0">
              <a:solidFill>
                <a:prstClr val="black"/>
              </a:solidFill>
              <a:latin typeface="Meiryo UI" panose="020B0604030504040204" pitchFamily="50" charset="-128"/>
              <a:ea typeface="Meiryo UI" panose="020B0604030504040204" pitchFamily="50" charset="-128"/>
            </a:endParaRPr>
          </a:p>
          <a:p>
            <a:pPr lvl="0">
              <a:defRPr/>
            </a:pPr>
            <a:endParaRPr lang="en-US" altLang="ja-JP" sz="1400" dirty="0">
              <a:solidFill>
                <a:prstClr val="black"/>
              </a:solidFill>
              <a:latin typeface="Meiryo UI" panose="020B0604030504040204" pitchFamily="50" charset="-128"/>
              <a:ea typeface="Meiryo UI" panose="020B0604030504040204" pitchFamily="50" charset="-128"/>
            </a:endParaRPr>
          </a:p>
          <a:p>
            <a:pPr lvl="0">
              <a:defRPr/>
            </a:pPr>
            <a:endParaRPr lang="en-US" altLang="ja-JP" sz="1400" dirty="0">
              <a:solidFill>
                <a:prstClr val="black"/>
              </a:solidFill>
              <a:latin typeface="Meiryo UI" panose="020B0604030504040204" pitchFamily="50" charset="-128"/>
              <a:ea typeface="Meiryo UI" panose="020B0604030504040204" pitchFamily="50" charset="-128"/>
            </a:endParaRPr>
          </a:p>
          <a:p>
            <a:pPr lvl="0">
              <a:defRPr/>
            </a:pPr>
            <a:endParaRPr lang="en-US" altLang="ja-JP" sz="1400" dirty="0">
              <a:solidFill>
                <a:prstClr val="black"/>
              </a:solidFill>
              <a:latin typeface="Meiryo UI" panose="020B0604030504040204" pitchFamily="50" charset="-128"/>
              <a:ea typeface="Meiryo UI" panose="020B0604030504040204" pitchFamily="50" charset="-128"/>
            </a:endParaRPr>
          </a:p>
          <a:p>
            <a:pPr lvl="0">
              <a:defRPr/>
            </a:pPr>
            <a:endParaRPr lang="en-US" altLang="ja-JP" sz="1400" dirty="0">
              <a:solidFill>
                <a:prstClr val="black"/>
              </a:solidFill>
              <a:latin typeface="Meiryo UI" panose="020B0604030504040204" pitchFamily="50" charset="-128"/>
              <a:ea typeface="Meiryo UI" panose="020B0604030504040204" pitchFamily="50" charset="-128"/>
            </a:endParaRPr>
          </a:p>
          <a:p>
            <a:pPr>
              <a:defRPr/>
            </a:pPr>
            <a:endParaRPr lang="en-US" altLang="ja-JP" sz="1400" dirty="0">
              <a:solidFill>
                <a:prstClr val="black"/>
              </a:solidFill>
              <a:latin typeface="Meiryo UI" panose="020B0604030504040204" pitchFamily="50" charset="-128"/>
              <a:ea typeface="Meiryo UI" panose="020B0604030504040204" pitchFamily="50" charset="-128"/>
            </a:endParaRPr>
          </a:p>
          <a:p>
            <a:pPr>
              <a:defRPr/>
            </a:pPr>
            <a:endParaRPr lang="en-US" altLang="ja-JP" sz="1400" dirty="0">
              <a:solidFill>
                <a:prstClr val="black"/>
              </a:solidFill>
              <a:latin typeface="Meiryo UI" panose="020B0604030504040204" pitchFamily="50" charset="-128"/>
              <a:ea typeface="Meiryo UI" panose="020B0604030504040204" pitchFamily="50" charset="-128"/>
            </a:endParaRPr>
          </a:p>
          <a:p>
            <a:pPr>
              <a:defRPr/>
            </a:pPr>
            <a:endParaRPr lang="en-US" altLang="ja-JP" sz="1400" dirty="0">
              <a:solidFill>
                <a:prstClr val="black"/>
              </a:solidFill>
              <a:latin typeface="Meiryo UI" panose="020B0604030504040204" pitchFamily="50" charset="-128"/>
              <a:ea typeface="Meiryo UI" panose="020B0604030504040204" pitchFamily="50" charset="-128"/>
            </a:endParaRPr>
          </a:p>
          <a:p>
            <a:pPr>
              <a:defRPr/>
            </a:pPr>
            <a:endParaRPr lang="en-US" altLang="ja-JP" sz="1400" dirty="0">
              <a:solidFill>
                <a:prstClr val="black"/>
              </a:solidFill>
              <a:latin typeface="Meiryo UI" panose="020B0604030504040204" pitchFamily="50" charset="-128"/>
              <a:ea typeface="Meiryo UI" panose="020B0604030504040204" pitchFamily="50" charset="-128"/>
            </a:endParaRPr>
          </a:p>
          <a:p>
            <a:pPr>
              <a:defRPr/>
            </a:pPr>
            <a:r>
              <a:rPr lang="ja-JP" altLang="en-US" sz="1400" dirty="0">
                <a:solidFill>
                  <a:prstClr val="black"/>
                </a:solidFill>
                <a:latin typeface="Meiryo UI" panose="020B0604030504040204" pitchFamily="50" charset="-128"/>
                <a:ea typeface="Meiryo UI" panose="020B0604030504040204" pitchFamily="50" charset="-128"/>
              </a:rPr>
              <a:t>　② </a:t>
            </a:r>
            <a:r>
              <a:rPr lang="ja-JP" altLang="en-US" sz="1400" dirty="0">
                <a:solidFill>
                  <a:srgbClr val="FF0000"/>
                </a:solidFill>
                <a:latin typeface="Meiryo UI" panose="020B0604030504040204" pitchFamily="50" charset="-128"/>
                <a:ea typeface="Meiryo UI" panose="020B0604030504040204" pitchFamily="50" charset="-128"/>
              </a:rPr>
              <a:t>海外</a:t>
            </a:r>
            <a:r>
              <a:rPr lang="ja-JP" altLang="en-US" sz="1400" dirty="0">
                <a:solidFill>
                  <a:prstClr val="black"/>
                </a:solidFill>
                <a:latin typeface="Meiryo UI" panose="020B0604030504040204" pitchFamily="50" charset="-128"/>
                <a:ea typeface="Meiryo UI" panose="020B0604030504040204" pitchFamily="50" charset="-128"/>
              </a:rPr>
              <a:t>の専門展示会へ集団出展し、販路開拓を支援します。</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 出展経費の </a:t>
            </a:r>
            <a:r>
              <a:rPr lang="en-US" altLang="ja-JP" sz="1400" dirty="0">
                <a:solidFill>
                  <a:prstClr val="black"/>
                </a:solidFill>
                <a:latin typeface="Meiryo UI" panose="020B0604030504040204" pitchFamily="50" charset="-128"/>
                <a:ea typeface="Meiryo UI" panose="020B0604030504040204" pitchFamily="50" charset="-128"/>
              </a:rPr>
              <a:t>1/2 </a:t>
            </a:r>
            <a:r>
              <a:rPr lang="ja-JP" altLang="en-US" sz="1400" dirty="0">
                <a:solidFill>
                  <a:prstClr val="black"/>
                </a:solidFill>
                <a:latin typeface="Meiryo UI" panose="020B0604030504040204" pitchFamily="50" charset="-128"/>
                <a:ea typeface="Meiryo UI" panose="020B0604030504040204" pitchFamily="50" charset="-128"/>
              </a:rPr>
              <a:t>を負担いただきます</a:t>
            </a:r>
            <a:r>
              <a:rPr lang="en-US" altLang="ja-JP" sz="1400" dirty="0">
                <a:solidFill>
                  <a:prstClr val="black"/>
                </a:solidFill>
                <a:latin typeface="Meiryo UI" panose="020B0604030504040204" pitchFamily="50" charset="-128"/>
                <a:ea typeface="Meiryo UI" panose="020B0604030504040204" pitchFamily="50" charset="-128"/>
              </a:rPr>
              <a:t>)</a:t>
            </a:r>
          </a:p>
        </p:txBody>
      </p:sp>
      <p:sp>
        <p:nvSpPr>
          <p:cNvPr id="26" name="正方形/長方形 25"/>
          <p:cNvSpPr/>
          <p:nvPr/>
        </p:nvSpPr>
        <p:spPr>
          <a:xfrm>
            <a:off x="68802" y="2946408"/>
            <a:ext cx="3600000" cy="43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gn="ctr"/>
            <a:r>
              <a:rPr lang="ja-JP" altLang="en-US" sz="2000" b="1" dirty="0">
                <a:solidFill>
                  <a:schemeClr val="bg1"/>
                </a:solidFill>
                <a:latin typeface="+mn-ea"/>
              </a:rPr>
              <a:t>展示会出展支援（集団出展）</a:t>
            </a:r>
          </a:p>
        </p:txBody>
      </p:sp>
      <p:graphicFrame>
        <p:nvGraphicFramePr>
          <p:cNvPr id="12" name="表 11"/>
          <p:cNvGraphicFramePr>
            <a:graphicFrameLocks noGrp="1"/>
          </p:cNvGraphicFramePr>
          <p:nvPr>
            <p:extLst>
              <p:ext uri="{D42A27DB-BD31-4B8C-83A1-F6EECF244321}">
                <p14:modId xmlns:p14="http://schemas.microsoft.com/office/powerpoint/2010/main" val="3808348143"/>
              </p:ext>
            </p:extLst>
          </p:nvPr>
        </p:nvGraphicFramePr>
        <p:xfrm>
          <a:off x="336236" y="1727821"/>
          <a:ext cx="5522698" cy="925830"/>
        </p:xfrm>
        <a:graphic>
          <a:graphicData uri="http://schemas.openxmlformats.org/drawingml/2006/table">
            <a:tbl>
              <a:tblPr>
                <a:tableStyleId>{5C22544A-7EE6-4342-B048-85BDC9FD1C3A}</a:tableStyleId>
              </a:tblPr>
              <a:tblGrid>
                <a:gridCol w="1509497">
                  <a:extLst>
                    <a:ext uri="{9D8B030D-6E8A-4147-A177-3AD203B41FA5}">
                      <a16:colId xmlns:a16="http://schemas.microsoft.com/office/drawing/2014/main" val="2117671058"/>
                    </a:ext>
                  </a:extLst>
                </a:gridCol>
                <a:gridCol w="4013201">
                  <a:extLst>
                    <a:ext uri="{9D8B030D-6E8A-4147-A177-3AD203B41FA5}">
                      <a16:colId xmlns:a16="http://schemas.microsoft.com/office/drawing/2014/main" val="2726663097"/>
                    </a:ext>
                  </a:extLst>
                </a:gridCol>
              </a:tblGrid>
              <a:tr h="288032">
                <a:tc>
                  <a:txBody>
                    <a:bodyPr/>
                    <a:lstStyle/>
                    <a:p>
                      <a:pPr algn="ctr">
                        <a:lnSpc>
                          <a:spcPts val="1800"/>
                        </a:lnSpc>
                      </a:pPr>
                      <a:r>
                        <a:rPr kumimoji="1" lang="ja-JP" altLang="en-US" sz="1200" dirty="0">
                          <a:latin typeface="メイリオ" panose="020B0604030504040204" pitchFamily="50" charset="-128"/>
                          <a:ea typeface="メイリオ" panose="020B0604030504040204" pitchFamily="50" charset="-128"/>
                        </a:rPr>
                        <a:t>補助上限・補助率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800"/>
                        </a:lnSpc>
                      </a:pPr>
                      <a:r>
                        <a:rPr lang="ja-JP" altLang="en-US" sz="1200" b="1" dirty="0">
                          <a:solidFill>
                            <a:srgbClr val="FF0000"/>
                          </a:solidFill>
                          <a:latin typeface="メイリオ" panose="020B0604030504040204" pitchFamily="50" charset="-128"/>
                          <a:ea typeface="メイリオ" panose="020B0604030504040204" pitchFamily="50" charset="-128"/>
                        </a:rPr>
                        <a:t>５０万円・１</a:t>
                      </a:r>
                      <a:r>
                        <a:rPr lang="en-US" altLang="ja-JP" sz="1200" b="1" dirty="0">
                          <a:solidFill>
                            <a:srgbClr val="FF0000"/>
                          </a:solidFill>
                          <a:latin typeface="メイリオ" panose="020B0604030504040204" pitchFamily="50" charset="-128"/>
                          <a:ea typeface="メイリオ" panose="020B0604030504040204" pitchFamily="50" charset="-128"/>
                        </a:rPr>
                        <a:t>/</a:t>
                      </a:r>
                      <a:r>
                        <a:rPr lang="ja-JP" altLang="en-US" sz="1200" b="1" dirty="0">
                          <a:solidFill>
                            <a:srgbClr val="FF0000"/>
                          </a:solidFill>
                          <a:latin typeface="メイリオ" panose="020B0604030504040204" pitchFamily="50" charset="-128"/>
                          <a:ea typeface="メイリオ" panose="020B0604030504040204" pitchFamily="50" charset="-128"/>
                        </a:rPr>
                        <a:t>２以内</a:t>
                      </a:r>
                      <a:endParaRPr lang="en-US" altLang="ja-JP" sz="1200" b="1" dirty="0">
                        <a:solidFill>
                          <a:srgbClr val="FF0000"/>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0710222"/>
                  </a:ext>
                </a:extLst>
              </a:tr>
              <a:tr h="288032">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lang="ja-JP" altLang="en-US" sz="1200" b="0" dirty="0">
                          <a:solidFill>
                            <a:schemeClr val="tx1"/>
                          </a:solidFill>
                          <a:latin typeface="メイリオ" panose="020B0604030504040204" pitchFamily="50" charset="-128"/>
                          <a:ea typeface="+mn-ea"/>
                        </a:rPr>
                        <a:t>公募時期</a:t>
                      </a:r>
                      <a:endParaRPr kumimoji="1" lang="ja-JP" altLang="en-US" sz="12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n-ea"/>
                          <a:ea typeface="+mn-ea"/>
                          <a:cs typeface="+mn-cs"/>
                        </a:rPr>
                        <a:t>令和</a:t>
                      </a:r>
                      <a:r>
                        <a:rPr kumimoji="1" lang="en-US" altLang="ja-JP" sz="1200" b="0" i="0" u="none" strike="noStrike" kern="1200" cap="none" spc="0" normalizeH="0" baseline="0" noProof="0" dirty="0">
                          <a:ln>
                            <a:noFill/>
                          </a:ln>
                          <a:solidFill>
                            <a:schemeClr val="tx1"/>
                          </a:solidFill>
                          <a:effectLst/>
                          <a:uLnTx/>
                          <a:uFillTx/>
                          <a:latin typeface="+mn-ea"/>
                          <a:ea typeface="+mn-ea"/>
                          <a:cs typeface="+mn-cs"/>
                        </a:rPr>
                        <a:t>6</a:t>
                      </a:r>
                      <a:r>
                        <a:rPr kumimoji="1" lang="ja-JP" altLang="en-US" sz="1200" b="0" i="0" u="none" strike="noStrike" kern="1200" cap="none" spc="0" normalizeH="0" baseline="0" noProof="0" dirty="0">
                          <a:ln>
                            <a:noFill/>
                          </a:ln>
                          <a:solidFill>
                            <a:schemeClr val="tx1"/>
                          </a:solidFill>
                          <a:effectLst/>
                          <a:uLnTx/>
                          <a:uFillTx/>
                          <a:latin typeface="+mn-ea"/>
                          <a:ea typeface="+mn-ea"/>
                          <a:cs typeface="+mn-cs"/>
                        </a:rPr>
                        <a:t>年２月</a:t>
                      </a:r>
                      <a:r>
                        <a:rPr kumimoji="1" lang="en-US" altLang="ja-JP" sz="1200" b="0" i="0" u="none" strike="noStrike" kern="1200" cap="none" spc="0" normalizeH="0" baseline="0" noProof="0" dirty="0">
                          <a:ln>
                            <a:noFill/>
                          </a:ln>
                          <a:solidFill>
                            <a:schemeClr val="tx1"/>
                          </a:solidFill>
                          <a:effectLst/>
                          <a:uLnTx/>
                          <a:uFillTx/>
                          <a:latin typeface="+mn-ea"/>
                          <a:ea typeface="+mn-ea"/>
                          <a:cs typeface="+mn-cs"/>
                        </a:rPr>
                        <a:t>15</a:t>
                      </a:r>
                      <a:r>
                        <a:rPr kumimoji="1" lang="ja-JP" altLang="en-US" sz="1200" b="0" i="0" u="none" strike="noStrike" kern="1200" cap="none" spc="0" normalizeH="0" baseline="0" noProof="0" dirty="0">
                          <a:ln>
                            <a:noFill/>
                          </a:ln>
                          <a:solidFill>
                            <a:schemeClr val="tx1"/>
                          </a:solidFill>
                          <a:effectLst/>
                          <a:uLnTx/>
                          <a:uFillTx/>
                          <a:latin typeface="+mn-ea"/>
                          <a:ea typeface="+mn-ea"/>
                          <a:cs typeface="+mn-cs"/>
                        </a:rPr>
                        <a:t>日～３月</a:t>
                      </a:r>
                      <a:r>
                        <a:rPr kumimoji="1" lang="en-US" altLang="ja-JP" sz="1200" b="0" i="0" u="none" strike="noStrike" kern="1200" cap="none" spc="0" normalizeH="0" baseline="0" noProof="0" dirty="0">
                          <a:ln>
                            <a:noFill/>
                          </a:ln>
                          <a:solidFill>
                            <a:schemeClr val="tx1"/>
                          </a:solidFill>
                          <a:effectLst/>
                          <a:uLnTx/>
                          <a:uFillTx/>
                          <a:latin typeface="+mn-ea"/>
                          <a:ea typeface="+mn-ea"/>
                          <a:cs typeface="+mn-cs"/>
                        </a:rPr>
                        <a:t>15</a:t>
                      </a:r>
                      <a:r>
                        <a:rPr kumimoji="1" lang="ja-JP" altLang="en-US" sz="1200" b="0" i="0" u="none" strike="noStrike" kern="1200" cap="none" spc="0" normalizeH="0" baseline="0" noProof="0" dirty="0">
                          <a:ln>
                            <a:noFill/>
                          </a:ln>
                          <a:solidFill>
                            <a:schemeClr val="tx1"/>
                          </a:solidFill>
                          <a:effectLst/>
                          <a:uLnTx/>
                          <a:uFillTx/>
                          <a:latin typeface="+mn-ea"/>
                          <a:ea typeface="+mn-ea"/>
                          <a:cs typeface="+mn-cs"/>
                        </a:rPr>
                        <a:t>日　</a:t>
                      </a:r>
                      <a:r>
                        <a:rPr kumimoji="1" lang="en-US" altLang="ja-JP" sz="1000" b="0" i="0" u="none" strike="noStrike" kern="1200" cap="none" spc="0" normalizeH="0" baseline="0" noProof="0" dirty="0">
                          <a:ln>
                            <a:noFill/>
                          </a:ln>
                          <a:solidFill>
                            <a:srgbClr val="FF0000"/>
                          </a:solidFill>
                          <a:effectLst/>
                          <a:uLnTx/>
                          <a:uFillTx/>
                          <a:latin typeface="+mn-ea"/>
                          <a:ea typeface="+mn-ea"/>
                          <a:cs typeface="+mn-cs"/>
                        </a:rPr>
                        <a:t>※</a:t>
                      </a:r>
                      <a:r>
                        <a:rPr kumimoji="1" lang="ja-JP" altLang="en-US" sz="1000" b="0" i="0" u="none" strike="noStrike" kern="1200" cap="none" spc="0" normalizeH="0" baseline="0" noProof="0" dirty="0">
                          <a:ln>
                            <a:noFill/>
                          </a:ln>
                          <a:solidFill>
                            <a:srgbClr val="FF0000"/>
                          </a:solidFill>
                          <a:effectLst/>
                          <a:uLnTx/>
                          <a:uFillTx/>
                          <a:latin typeface="+mn-ea"/>
                          <a:ea typeface="+mn-ea"/>
                          <a:cs typeface="+mn-cs"/>
                        </a:rPr>
                        <a:t>募集は終了しました</a:t>
                      </a:r>
                      <a:endParaRPr kumimoji="1" lang="en-US" altLang="ja-JP" sz="1200" b="0" i="0" u="none" strike="noStrike" kern="1200" cap="none" spc="0" normalizeH="0" baseline="0" noProof="0" dirty="0">
                        <a:ln>
                          <a:noFill/>
                        </a:ln>
                        <a:solidFill>
                          <a:schemeClr val="tx1"/>
                        </a:solidFill>
                        <a:effectLst/>
                        <a:uLnTx/>
                        <a:uFillTx/>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7366138"/>
                  </a:ext>
                </a:extLst>
              </a:tr>
              <a:tr h="288032">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kumimoji="1" lang="ja-JP" altLang="en-US" sz="1200" dirty="0">
                          <a:latin typeface="メイリオ" panose="020B0604030504040204" pitchFamily="50" charset="-128"/>
                          <a:ea typeface="メイリオ" panose="020B0604030504040204" pitchFamily="50" charset="-128"/>
                        </a:rPr>
                        <a:t>補助対象経費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0" i="0" kern="1200" dirty="0">
                          <a:solidFill>
                            <a:schemeClr val="dk1"/>
                          </a:solidFill>
                          <a:effectLst/>
                          <a:latin typeface="+mn-lt"/>
                          <a:ea typeface="+mn-ea"/>
                          <a:cs typeface="+mn-cs"/>
                        </a:rPr>
                        <a:t>小間料、会場装飾料、資料作成費、保険料等</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8657120"/>
                  </a:ext>
                </a:extLst>
              </a:tr>
            </a:tbl>
          </a:graphicData>
        </a:graphic>
      </p:graphicFrame>
      <p:graphicFrame>
        <p:nvGraphicFramePr>
          <p:cNvPr id="15" name="表 14"/>
          <p:cNvGraphicFramePr>
            <a:graphicFrameLocks noGrp="1"/>
          </p:cNvGraphicFramePr>
          <p:nvPr>
            <p:extLst>
              <p:ext uri="{D42A27DB-BD31-4B8C-83A1-F6EECF244321}">
                <p14:modId xmlns:p14="http://schemas.microsoft.com/office/powerpoint/2010/main" val="341382159"/>
              </p:ext>
            </p:extLst>
          </p:nvPr>
        </p:nvGraphicFramePr>
        <p:xfrm>
          <a:off x="336236" y="4131840"/>
          <a:ext cx="8461408" cy="1531620"/>
        </p:xfrm>
        <a:graphic>
          <a:graphicData uri="http://schemas.openxmlformats.org/drawingml/2006/table">
            <a:tbl>
              <a:tblPr>
                <a:tableStyleId>{5C22544A-7EE6-4342-B048-85BDC9FD1C3A}</a:tableStyleId>
              </a:tblPr>
              <a:tblGrid>
                <a:gridCol w="1503456">
                  <a:extLst>
                    <a:ext uri="{9D8B030D-6E8A-4147-A177-3AD203B41FA5}">
                      <a16:colId xmlns:a16="http://schemas.microsoft.com/office/drawing/2014/main" val="2117671058"/>
                    </a:ext>
                  </a:extLst>
                </a:gridCol>
                <a:gridCol w="6957952">
                  <a:extLst>
                    <a:ext uri="{9D8B030D-6E8A-4147-A177-3AD203B41FA5}">
                      <a16:colId xmlns:a16="http://schemas.microsoft.com/office/drawing/2014/main" val="2726663097"/>
                    </a:ext>
                  </a:extLst>
                </a:gridCol>
              </a:tblGrid>
              <a:tr h="932287">
                <a:tc>
                  <a:txBody>
                    <a:bodyPr/>
                    <a:lstStyle/>
                    <a:p>
                      <a:pPr algn="ctr">
                        <a:lnSpc>
                          <a:spcPts val="1800"/>
                        </a:lnSpc>
                      </a:pPr>
                      <a:r>
                        <a:rPr kumimoji="1" lang="ja-JP" altLang="en-US" sz="1200" dirty="0">
                          <a:latin typeface="メイリオ" panose="020B0604030504040204" pitchFamily="50" charset="-128"/>
                          <a:ea typeface="メイリオ" panose="020B0604030504040204" pitchFamily="50" charset="-128"/>
                        </a:rPr>
                        <a:t>開催時期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機械要素技術展・関西機械要素技術展　　　東京　（</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6/19</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21</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　　　大阪　（</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10/</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４～６）</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インターナショナル・ギフト・ショー　　　東京　（</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9/</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６～８）　　　  </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国際サステナブルグッズ</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EXPO</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　　　　　　 東京　（</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7/3</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5</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GOOD LIFE</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フェア</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2024</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　　　　　　　　　東京　（</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10/25</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a:t>
                      </a:r>
                      <a:r>
                        <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27</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j-ea"/>
                          <a:ea typeface="+mj-ea"/>
                          <a:cs typeface="+mn-cs"/>
                        </a:rPr>
                        <a:t>ライフスタイル</a:t>
                      </a:r>
                      <a:r>
                        <a:rPr kumimoji="1" lang="en-US" altLang="ja-JP" sz="1200" b="0" i="0" u="none" strike="noStrike" kern="1200" cap="none" spc="0" normalizeH="0" baseline="0" noProof="0" dirty="0">
                          <a:ln>
                            <a:noFill/>
                          </a:ln>
                          <a:solidFill>
                            <a:schemeClr val="tx1"/>
                          </a:solidFill>
                          <a:effectLst/>
                          <a:uLnTx/>
                          <a:uFillTx/>
                          <a:latin typeface="+mj-ea"/>
                          <a:ea typeface="+mj-ea"/>
                          <a:cs typeface="+mn-cs"/>
                        </a:rPr>
                        <a:t>Week</a:t>
                      </a:r>
                      <a:r>
                        <a:rPr kumimoji="1" lang="ja-JP" altLang="en-US" sz="1200" b="0" i="0" u="none" strike="noStrike" kern="1200" cap="none" spc="0" normalizeH="0" baseline="0" noProof="0" dirty="0">
                          <a:ln>
                            <a:noFill/>
                          </a:ln>
                          <a:solidFill>
                            <a:schemeClr val="tx1"/>
                          </a:solidFill>
                          <a:effectLst/>
                          <a:uLnTx/>
                          <a:uFillTx/>
                          <a:latin typeface="+mj-ea"/>
                          <a:ea typeface="+mj-ea"/>
                          <a:cs typeface="+mn-cs"/>
                        </a:rPr>
                        <a:t>春　　　　　　　　　 東京　（</a:t>
                      </a:r>
                      <a:r>
                        <a:rPr kumimoji="1" lang="en-US" altLang="ja-JP" sz="1200" b="0" i="0" u="none" strike="noStrike" kern="1200" cap="none" spc="0" normalizeH="0" baseline="0" noProof="0" dirty="0">
                          <a:ln>
                            <a:noFill/>
                          </a:ln>
                          <a:solidFill>
                            <a:schemeClr val="tx1"/>
                          </a:solidFill>
                          <a:effectLst/>
                          <a:uLnTx/>
                          <a:uFillTx/>
                          <a:latin typeface="+mj-ea"/>
                          <a:ea typeface="+mj-ea"/>
                          <a:cs typeface="+mn-cs"/>
                        </a:rPr>
                        <a:t>1/15</a:t>
                      </a:r>
                      <a:r>
                        <a:rPr kumimoji="1" lang="ja-JP" altLang="en-US" sz="1200" b="0" i="0" u="none" strike="noStrike" kern="1200" cap="none" spc="0" normalizeH="0" baseline="0" noProof="0" dirty="0">
                          <a:ln>
                            <a:noFill/>
                          </a:ln>
                          <a:solidFill>
                            <a:schemeClr val="tx1"/>
                          </a:solidFill>
                          <a:effectLst/>
                          <a:uLnTx/>
                          <a:uFillTx/>
                          <a:latin typeface="+mj-ea"/>
                          <a:ea typeface="+mj-ea"/>
                          <a:cs typeface="+mn-cs"/>
                        </a:rPr>
                        <a:t>～</a:t>
                      </a:r>
                      <a:r>
                        <a:rPr kumimoji="1" lang="en-US" altLang="ja-JP" sz="1200" b="0" i="0" u="none" strike="noStrike" kern="1200" cap="none" spc="0" normalizeH="0" baseline="0" noProof="0" dirty="0">
                          <a:ln>
                            <a:noFill/>
                          </a:ln>
                          <a:solidFill>
                            <a:schemeClr val="tx1"/>
                          </a:solidFill>
                          <a:effectLst/>
                          <a:uLnTx/>
                          <a:uFillTx/>
                          <a:latin typeface="+mj-ea"/>
                          <a:ea typeface="+mj-ea"/>
                          <a:cs typeface="+mn-cs"/>
                        </a:rPr>
                        <a:t>17</a:t>
                      </a:r>
                      <a:r>
                        <a:rPr kumimoji="1" lang="ja-JP" altLang="en-US" sz="1200" b="0" i="0" u="none" strike="noStrike" kern="1200" cap="none" spc="0" normalizeH="0" baseline="0" noProof="0" dirty="0">
                          <a:ln>
                            <a:noFill/>
                          </a:ln>
                          <a:solidFill>
                            <a:schemeClr val="tx1"/>
                          </a:solidFill>
                          <a:effectLst/>
                          <a:uLnTx/>
                          <a:uFillTx/>
                          <a:latin typeface="+mj-ea"/>
                          <a:ea typeface="+mj-ea"/>
                          <a:cs typeface="+mn-cs"/>
                        </a:rPr>
                        <a:t>）　　</a:t>
                      </a:r>
                      <a:r>
                        <a:rPr kumimoji="1" lang="en-US" altLang="ja-JP" sz="1000" b="0" i="0" u="none" strike="noStrike" kern="1200" cap="none" spc="0" normalizeH="0" baseline="0" noProof="0" dirty="0">
                          <a:ln>
                            <a:noFill/>
                          </a:ln>
                          <a:solidFill>
                            <a:srgbClr val="FF0000"/>
                          </a:solidFill>
                          <a:effectLst/>
                          <a:uLnTx/>
                          <a:uFillTx/>
                          <a:latin typeface="+mn-ea"/>
                          <a:ea typeface="+mn-ea"/>
                          <a:cs typeface="+mn-cs"/>
                        </a:rPr>
                        <a:t>※</a:t>
                      </a:r>
                      <a:r>
                        <a:rPr kumimoji="1" lang="ja-JP" altLang="en-US" sz="1000" b="0" i="0" u="none" strike="noStrike" kern="1200" cap="none" spc="0" normalizeH="0" baseline="0" noProof="0" dirty="0">
                          <a:ln>
                            <a:noFill/>
                          </a:ln>
                          <a:solidFill>
                            <a:srgbClr val="FF0000"/>
                          </a:solidFill>
                          <a:effectLst/>
                          <a:uLnTx/>
                          <a:uFillTx/>
                          <a:latin typeface="+mn-ea"/>
                          <a:ea typeface="+mn-ea"/>
                          <a:cs typeface="+mn-cs"/>
                        </a:rPr>
                        <a:t>すべて募集は終了しました</a:t>
                      </a:r>
                      <a:endParaRPr kumimoji="1" lang="en-US" altLang="ja-JP" sz="1200" b="0" i="0" u="none" strike="noStrike" kern="1200" cap="none" spc="0" normalizeH="0" baseline="0" noProof="0" dirty="0">
                        <a:ln>
                          <a:noFill/>
                        </a:ln>
                        <a:solidFill>
                          <a:schemeClr val="tx1"/>
                        </a:solidFill>
                        <a:effectLst/>
                        <a:uLnTx/>
                        <a:uFillTx/>
                        <a:latin typeface="+mj-ea"/>
                        <a:ea typeface="+mj-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1453702"/>
                  </a:ext>
                </a:extLst>
              </a:tr>
              <a:tr h="289330">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kumimoji="1" lang="ja-JP" altLang="en-US" sz="1200" dirty="0">
                          <a:latin typeface="メイリオ" panose="020B0604030504040204" pitchFamily="50" charset="-128"/>
                          <a:ea typeface="メイリオ" panose="020B0604030504040204" pitchFamily="50" charset="-128"/>
                        </a:rPr>
                        <a:t>費用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FF0000"/>
                          </a:solidFill>
                          <a:effectLst/>
                          <a:uLnTx/>
                          <a:uFillTx/>
                          <a:latin typeface="メイリオ" panose="020B0604030504040204" pitchFamily="50" charset="-128"/>
                          <a:ea typeface="+mn-ea"/>
                          <a:cs typeface="+mn-cs"/>
                        </a:rPr>
                        <a:t>95,000</a:t>
                      </a:r>
                      <a:r>
                        <a:rPr kumimoji="1" lang="ja-JP" altLang="en-US" sz="1200" b="1" i="0" u="none" strike="noStrike" kern="1200" cap="none" spc="0" normalizeH="0" baseline="0" noProof="0" dirty="0">
                          <a:ln>
                            <a:noFill/>
                          </a:ln>
                          <a:solidFill>
                            <a:srgbClr val="FF0000"/>
                          </a:solidFill>
                          <a:effectLst/>
                          <a:uLnTx/>
                          <a:uFillTx/>
                          <a:latin typeface="メイリオ" panose="020B0604030504040204" pitchFamily="50" charset="-128"/>
                          <a:ea typeface="+mn-ea"/>
                          <a:cs typeface="+mn-cs"/>
                        </a:rPr>
                        <a:t>円～</a:t>
                      </a:r>
                      <a:r>
                        <a:rPr kumimoji="1" lang="en-US" altLang="ja-JP" sz="1200" b="1" i="0" u="none" strike="noStrike" kern="1200" cap="none" spc="0" normalizeH="0" baseline="0" noProof="0" dirty="0">
                          <a:ln>
                            <a:noFill/>
                          </a:ln>
                          <a:solidFill>
                            <a:srgbClr val="FF0000"/>
                          </a:solidFill>
                          <a:effectLst/>
                          <a:uLnTx/>
                          <a:uFillTx/>
                          <a:latin typeface="メイリオ" panose="020B0604030504040204" pitchFamily="50" charset="-128"/>
                          <a:ea typeface="+mn-ea"/>
                          <a:cs typeface="+mn-cs"/>
                        </a:rPr>
                        <a:t>250,000</a:t>
                      </a:r>
                      <a:r>
                        <a:rPr kumimoji="1" lang="ja-JP" altLang="en-US" sz="1200" b="1" i="0" u="none" strike="noStrike" kern="1200" cap="none" spc="0" normalizeH="0" baseline="0" noProof="0" dirty="0">
                          <a:ln>
                            <a:noFill/>
                          </a:ln>
                          <a:solidFill>
                            <a:srgbClr val="FF0000"/>
                          </a:solidFill>
                          <a:effectLst/>
                          <a:uLnTx/>
                          <a:uFillTx/>
                          <a:latin typeface="メイリオ" panose="020B0604030504040204" pitchFamily="50" charset="-128"/>
                          <a:ea typeface="+mn-ea"/>
                          <a:cs typeface="+mn-cs"/>
                        </a:rPr>
                        <a:t>円</a:t>
                      </a: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（展示会・出展回数により異なります）</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8657120"/>
                  </a:ext>
                </a:extLst>
              </a:tr>
            </a:tbl>
          </a:graphicData>
        </a:graphic>
      </p:graphicFrame>
      <p:graphicFrame>
        <p:nvGraphicFramePr>
          <p:cNvPr id="18" name="表 17"/>
          <p:cNvGraphicFramePr>
            <a:graphicFrameLocks noGrp="1"/>
          </p:cNvGraphicFramePr>
          <p:nvPr>
            <p:extLst>
              <p:ext uri="{D42A27DB-BD31-4B8C-83A1-F6EECF244321}">
                <p14:modId xmlns:p14="http://schemas.microsoft.com/office/powerpoint/2010/main" val="342272174"/>
              </p:ext>
            </p:extLst>
          </p:nvPr>
        </p:nvGraphicFramePr>
        <p:xfrm>
          <a:off x="5221436" y="3059083"/>
          <a:ext cx="3660878" cy="320040"/>
        </p:xfrm>
        <a:graphic>
          <a:graphicData uri="http://schemas.openxmlformats.org/drawingml/2006/table">
            <a:tbl>
              <a:tblPr>
                <a:tableStyleId>{5C22544A-7EE6-4342-B048-85BDC9FD1C3A}</a:tableStyleId>
              </a:tblPr>
              <a:tblGrid>
                <a:gridCol w="760319">
                  <a:extLst>
                    <a:ext uri="{9D8B030D-6E8A-4147-A177-3AD203B41FA5}">
                      <a16:colId xmlns:a16="http://schemas.microsoft.com/office/drawing/2014/main" val="2117671058"/>
                    </a:ext>
                  </a:extLst>
                </a:gridCol>
                <a:gridCol w="2900559">
                  <a:extLst>
                    <a:ext uri="{9D8B030D-6E8A-4147-A177-3AD203B41FA5}">
                      <a16:colId xmlns:a16="http://schemas.microsoft.com/office/drawing/2014/main" val="2726663097"/>
                    </a:ext>
                  </a:extLst>
                </a:gridCol>
              </a:tblGrid>
              <a:tr h="288032">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担当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企業支援班（</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073-432-3235</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1273983"/>
                  </a:ext>
                </a:extLst>
              </a:tr>
            </a:tbl>
          </a:graphicData>
        </a:graphic>
      </p:graphicFrame>
      <p:sp>
        <p:nvSpPr>
          <p:cNvPr id="28" name="正方形/長方形 27">
            <a:extLst>
              <a:ext uri="{FF2B5EF4-FFF2-40B4-BE49-F238E27FC236}">
                <a16:creationId xmlns:a16="http://schemas.microsoft.com/office/drawing/2014/main" id="{D27BBD18-6F48-42B1-BBA8-8B025763BF16}"/>
              </a:ext>
            </a:extLst>
          </p:cNvPr>
          <p:cNvSpPr/>
          <p:nvPr/>
        </p:nvSpPr>
        <p:spPr>
          <a:xfrm>
            <a:off x="7109252" y="3697551"/>
            <a:ext cx="1959550" cy="388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gn="ctr">
              <a:lnSpc>
                <a:spcPts val="2400"/>
              </a:lnSpc>
            </a:pPr>
            <a:r>
              <a:rPr lang="en-US" altLang="ja-JP" sz="1000" dirty="0">
                <a:solidFill>
                  <a:schemeClr val="tx1"/>
                </a:solidFill>
                <a:latin typeface="+mn-ea"/>
              </a:rPr>
              <a:t>※</a:t>
            </a:r>
            <a:r>
              <a:rPr lang="ja-JP" altLang="en-US" sz="1000" dirty="0">
                <a:solidFill>
                  <a:schemeClr val="tx1"/>
                </a:solidFill>
                <a:latin typeface="+mn-ea"/>
              </a:rPr>
              <a:t>各展示会の約</a:t>
            </a:r>
            <a:r>
              <a:rPr lang="en-US" altLang="ja-JP" sz="1000" dirty="0">
                <a:solidFill>
                  <a:schemeClr val="tx1"/>
                </a:solidFill>
                <a:latin typeface="+mn-ea"/>
              </a:rPr>
              <a:t>4</a:t>
            </a:r>
            <a:r>
              <a:rPr lang="ja-JP" altLang="en-US" sz="1000" dirty="0">
                <a:solidFill>
                  <a:schemeClr val="tx1"/>
                </a:solidFill>
                <a:latin typeface="+mn-ea"/>
              </a:rPr>
              <a:t>か月前に募集</a:t>
            </a:r>
          </a:p>
        </p:txBody>
      </p:sp>
      <p:graphicFrame>
        <p:nvGraphicFramePr>
          <p:cNvPr id="35" name="表 34">
            <a:extLst>
              <a:ext uri="{FF2B5EF4-FFF2-40B4-BE49-F238E27FC236}">
                <a16:creationId xmlns:a16="http://schemas.microsoft.com/office/drawing/2014/main" id="{57C228CC-5B3D-493B-9558-D497F95DC9EC}"/>
              </a:ext>
            </a:extLst>
          </p:cNvPr>
          <p:cNvGraphicFramePr>
            <a:graphicFrameLocks noGrp="1"/>
          </p:cNvGraphicFramePr>
          <p:nvPr>
            <p:extLst>
              <p:ext uri="{D42A27DB-BD31-4B8C-83A1-F6EECF244321}">
                <p14:modId xmlns:p14="http://schemas.microsoft.com/office/powerpoint/2010/main" val="828730715"/>
              </p:ext>
            </p:extLst>
          </p:nvPr>
        </p:nvGraphicFramePr>
        <p:xfrm>
          <a:off x="5221436" y="719982"/>
          <a:ext cx="3660878" cy="320040"/>
        </p:xfrm>
        <a:graphic>
          <a:graphicData uri="http://schemas.openxmlformats.org/drawingml/2006/table">
            <a:tbl>
              <a:tblPr>
                <a:tableStyleId>{5C22544A-7EE6-4342-B048-85BDC9FD1C3A}</a:tableStyleId>
              </a:tblPr>
              <a:tblGrid>
                <a:gridCol w="760319">
                  <a:extLst>
                    <a:ext uri="{9D8B030D-6E8A-4147-A177-3AD203B41FA5}">
                      <a16:colId xmlns:a16="http://schemas.microsoft.com/office/drawing/2014/main" val="2117671058"/>
                    </a:ext>
                  </a:extLst>
                </a:gridCol>
                <a:gridCol w="2900559">
                  <a:extLst>
                    <a:ext uri="{9D8B030D-6E8A-4147-A177-3AD203B41FA5}">
                      <a16:colId xmlns:a16="http://schemas.microsoft.com/office/drawing/2014/main" val="2726663097"/>
                    </a:ext>
                  </a:extLst>
                </a:gridCol>
              </a:tblGrid>
              <a:tr h="288032">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担当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企業支援班（</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073-432-3235</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1273983"/>
                  </a:ext>
                </a:extLst>
              </a:tr>
            </a:tbl>
          </a:graphicData>
        </a:graphic>
      </p:graphicFrame>
    </p:spTree>
    <p:extLst>
      <p:ext uri="{BB962C8B-B14F-4D97-AF65-F5344CB8AC3E}">
        <p14:creationId xmlns:p14="http://schemas.microsoft.com/office/powerpoint/2010/main" val="2014193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0"/>
            <a:ext cx="9144000" cy="5486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⑦新しい取引先を開拓したい！</a:t>
            </a:r>
            <a:endParaRPr kumimoji="1" lang="ja-JP" altLang="en-US" sz="20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14" name="正方形/長方形 13"/>
          <p:cNvSpPr/>
          <p:nvPr/>
        </p:nvSpPr>
        <p:spPr>
          <a:xfrm>
            <a:off x="68802" y="1084174"/>
            <a:ext cx="9000000" cy="301541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defRPr/>
            </a:pPr>
            <a:r>
              <a:rPr lang="ja-JP" altLang="en-US" sz="1600" dirty="0">
                <a:solidFill>
                  <a:prstClr val="black"/>
                </a:solidFill>
                <a:latin typeface="Meiryo UI" panose="020B0604030504040204" pitchFamily="50" charset="-128"/>
                <a:ea typeface="Meiryo UI" panose="020B0604030504040204" pitchFamily="50" charset="-128"/>
              </a:rPr>
              <a:t>　展示会出展を軸とした販路開拓における出展効果の向上のための個別ゼミや、</a:t>
            </a:r>
            <a:r>
              <a:rPr lang="en-US" altLang="ja-JP" sz="1600" dirty="0">
                <a:solidFill>
                  <a:prstClr val="black"/>
                </a:solidFill>
                <a:latin typeface="Meiryo UI" panose="020B0604030504040204" pitchFamily="50" charset="-128"/>
                <a:ea typeface="Meiryo UI" panose="020B0604030504040204" pitchFamily="50" charset="-128"/>
              </a:rPr>
              <a:t>SNS</a:t>
            </a:r>
            <a:r>
              <a:rPr lang="ja-JP" altLang="en-US" sz="1600" dirty="0">
                <a:solidFill>
                  <a:prstClr val="black"/>
                </a:solidFill>
                <a:latin typeface="Meiryo UI" panose="020B0604030504040204" pitchFamily="50" charset="-128"/>
                <a:ea typeface="Meiryo UI" panose="020B0604030504040204" pitchFamily="50" charset="-128"/>
              </a:rPr>
              <a:t>運用のスキルアップのための講座を通して、専門家による個別指導・伴走支援を行います。</a:t>
            </a: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endParaRPr lang="en-US" altLang="ja-JP" sz="500" dirty="0">
              <a:solidFill>
                <a:prstClr val="black"/>
              </a:solidFill>
              <a:latin typeface="Meiryo UI" panose="020B0604030504040204" pitchFamily="50" charset="-128"/>
              <a:ea typeface="Meiryo UI" panose="020B0604030504040204" pitchFamily="50" charset="-128"/>
            </a:endParaRPr>
          </a:p>
          <a:p>
            <a:pPr lvl="0">
              <a:defRPr/>
            </a:pPr>
            <a:r>
              <a:rPr lang="ja-JP" altLang="en-US" sz="1600" b="1" dirty="0">
                <a:solidFill>
                  <a:srgbClr val="FF0000"/>
                </a:solidFill>
                <a:latin typeface="Meiryo UI" panose="020B0604030504040204" pitchFamily="50" charset="-128"/>
                <a:ea typeface="Meiryo UI" panose="020B0604030504040204" pitchFamily="50" charset="-128"/>
              </a:rPr>
              <a:t>（１）出展効果</a:t>
            </a:r>
            <a:r>
              <a:rPr lang="en-US" altLang="ja-JP" sz="1600" b="1" dirty="0">
                <a:solidFill>
                  <a:srgbClr val="FF0000"/>
                </a:solidFill>
                <a:latin typeface="Meiryo UI" panose="020B0604030504040204" pitchFamily="50" charset="-128"/>
                <a:ea typeface="Meiryo UI" panose="020B0604030504040204" pitchFamily="50" charset="-128"/>
              </a:rPr>
              <a:t>UP</a:t>
            </a:r>
            <a:r>
              <a:rPr lang="ja-JP" altLang="en-US" sz="1600" b="1" dirty="0">
                <a:solidFill>
                  <a:srgbClr val="FF0000"/>
                </a:solidFill>
                <a:latin typeface="Meiryo UI" panose="020B0604030504040204" pitchFamily="50" charset="-128"/>
                <a:ea typeface="Meiryo UI" panose="020B0604030504040204" pitchFamily="50" charset="-128"/>
              </a:rPr>
              <a:t>ゼミ</a:t>
            </a:r>
            <a:r>
              <a:rPr lang="ja-JP" altLang="en-US" sz="1400" dirty="0">
                <a:solidFill>
                  <a:srgbClr val="FF0000"/>
                </a:solidFill>
                <a:latin typeface="Meiryo UI" panose="020B0604030504040204" pitchFamily="50" charset="-128"/>
                <a:ea typeface="Meiryo UI" panose="020B0604030504040204" pitchFamily="50" charset="-128"/>
              </a:rPr>
              <a:t>　</a:t>
            </a:r>
            <a:endParaRPr lang="en-US" altLang="ja-JP" sz="1400" dirty="0">
              <a:solidFill>
                <a:srgbClr val="FF0000"/>
              </a:solidFill>
              <a:latin typeface="Meiryo UI" panose="020B0604030504040204" pitchFamily="50" charset="-128"/>
              <a:ea typeface="Meiryo UI" panose="020B0604030504040204" pitchFamily="50" charset="-128"/>
            </a:endParaRPr>
          </a:p>
          <a:p>
            <a:pPr>
              <a:defRPr/>
            </a:pPr>
            <a:r>
              <a:rPr lang="ja-JP" altLang="en-US" sz="1400" dirty="0">
                <a:solidFill>
                  <a:prstClr val="black"/>
                </a:solidFill>
                <a:latin typeface="Meiryo UI" panose="020B0604030504040204" pitchFamily="50" charset="-128"/>
                <a:ea typeface="Meiryo UI" panose="020B0604030504040204" pitchFamily="50" charset="-128"/>
              </a:rPr>
              <a:t>　　下記の</a:t>
            </a:r>
            <a:r>
              <a:rPr lang="en-US" altLang="ja-JP" sz="1400" dirty="0">
                <a:solidFill>
                  <a:prstClr val="black"/>
                </a:solidFill>
                <a:latin typeface="Meiryo UI" panose="020B0604030504040204" pitchFamily="50" charset="-128"/>
                <a:ea typeface="Meiryo UI" panose="020B0604030504040204" pitchFamily="50" charset="-128"/>
              </a:rPr>
              <a:t>A</a:t>
            </a:r>
            <a:r>
              <a:rPr lang="ja-JP" altLang="en-US" sz="1400" dirty="0">
                <a:solidFill>
                  <a:prstClr val="black"/>
                </a:solidFill>
                <a:latin typeface="Meiryo UI" panose="020B0604030504040204" pitchFamily="50" charset="-128"/>
                <a:ea typeface="Meiryo UI" panose="020B0604030504040204" pitchFamily="50" charset="-128"/>
              </a:rPr>
              <a:t>～</a:t>
            </a:r>
            <a:r>
              <a:rPr lang="en-US" altLang="ja-JP" sz="1400" dirty="0">
                <a:solidFill>
                  <a:prstClr val="black"/>
                </a:solidFill>
                <a:latin typeface="Meiryo UI" panose="020B0604030504040204" pitchFamily="50" charset="-128"/>
                <a:ea typeface="Meiryo UI" panose="020B0604030504040204" pitchFamily="50" charset="-128"/>
              </a:rPr>
              <a:t>C</a:t>
            </a:r>
            <a:r>
              <a:rPr lang="ja-JP" altLang="en-US" sz="1400" dirty="0">
                <a:solidFill>
                  <a:prstClr val="black"/>
                </a:solidFill>
                <a:latin typeface="Meiryo UI" panose="020B0604030504040204" pitchFamily="50" charset="-128"/>
                <a:ea typeface="Meiryo UI" panose="020B0604030504040204" pitchFamily="50" charset="-128"/>
              </a:rPr>
              <a:t>から希望ゼミを選択し、講座を受講します。</a:t>
            </a:r>
            <a:r>
              <a:rPr lang="ja-JP" altLang="en-US" sz="1400" b="1" dirty="0">
                <a:solidFill>
                  <a:prstClr val="black"/>
                </a:solidFill>
                <a:latin typeface="Meiryo UI" panose="020B0604030504040204" pitchFamily="50" charset="-128"/>
                <a:ea typeface="Meiryo UI" panose="020B0604030504040204" pitchFamily="50" charset="-128"/>
              </a:rPr>
              <a:t>　</a:t>
            </a:r>
            <a:endParaRPr lang="en-US" altLang="ja-JP" sz="1400" b="1" dirty="0">
              <a:solidFill>
                <a:prstClr val="black"/>
              </a:solidFill>
              <a:latin typeface="Meiryo UI" panose="020B0604030504040204" pitchFamily="50" charset="-128"/>
              <a:ea typeface="Meiryo UI" panose="020B0604030504040204" pitchFamily="50" charset="-128"/>
            </a:endParaRPr>
          </a:p>
          <a:p>
            <a:pPr lvl="0">
              <a:defRPr/>
            </a:pPr>
            <a:r>
              <a:rPr lang="ja-JP" altLang="en-US" sz="1400" b="1" dirty="0">
                <a:solidFill>
                  <a:prstClr val="black"/>
                </a:solidFill>
                <a:latin typeface="Meiryo UI" panose="020B0604030504040204" pitchFamily="50" charset="-128"/>
                <a:ea typeface="Meiryo UI" panose="020B0604030504040204" pitchFamily="50" charset="-128"/>
              </a:rPr>
              <a:t>　　　</a:t>
            </a:r>
            <a:r>
              <a:rPr lang="en-US" altLang="ja-JP" sz="1400" b="1" dirty="0">
                <a:solidFill>
                  <a:prstClr val="black"/>
                </a:solidFill>
                <a:latin typeface="Meiryo UI" panose="020B0604030504040204" pitchFamily="50" charset="-128"/>
                <a:ea typeface="Meiryo UI" panose="020B0604030504040204" pitchFamily="50" charset="-128"/>
              </a:rPr>
              <a:t>A</a:t>
            </a:r>
            <a:r>
              <a:rPr lang="ja-JP" altLang="en-US" sz="1400" b="1" dirty="0">
                <a:solidFill>
                  <a:prstClr val="black"/>
                </a:solidFill>
                <a:latin typeface="Meiryo UI" panose="020B0604030504040204" pitchFamily="50" charset="-128"/>
                <a:ea typeface="Meiryo UI" panose="020B0604030504040204" pitchFamily="50" charset="-128"/>
              </a:rPr>
              <a:t>　</a:t>
            </a:r>
            <a:r>
              <a:rPr lang="ja-JP" altLang="en-US" sz="1400" b="1" dirty="0">
                <a:solidFill>
                  <a:schemeClr val="tx1"/>
                </a:solidFill>
                <a:latin typeface="Meiryo UI" panose="020B0604030504040204" pitchFamily="50" charset="-128"/>
                <a:ea typeface="Meiryo UI" panose="020B0604030504040204" pitchFamily="50" charset="-128"/>
              </a:rPr>
              <a:t>デザイン編　　　　</a:t>
            </a:r>
            <a:r>
              <a:rPr lang="ja-JP" altLang="en-US" sz="1400" dirty="0">
                <a:solidFill>
                  <a:schemeClr val="tx1"/>
                </a:solidFill>
                <a:latin typeface="Meiryo UI" panose="020B0604030504040204" pitchFamily="50" charset="-128"/>
                <a:ea typeface="Meiryo UI" panose="020B0604030504040204" pitchFamily="50" charset="-128"/>
              </a:rPr>
              <a:t>ブースデザイン、販促物デザイン</a:t>
            </a:r>
            <a:endParaRPr lang="en-US" altLang="ja-JP" sz="1400" dirty="0">
              <a:solidFill>
                <a:schemeClr val="tx1"/>
              </a:solidFill>
              <a:latin typeface="Meiryo UI" panose="020B0604030504040204" pitchFamily="50" charset="-128"/>
              <a:ea typeface="Meiryo UI" panose="020B0604030504040204" pitchFamily="50" charset="-128"/>
            </a:endParaRPr>
          </a:p>
          <a:p>
            <a:pPr lvl="0">
              <a:defRPr/>
            </a:pPr>
            <a:r>
              <a:rPr lang="ja-JP" altLang="en-US" sz="1400" b="1" dirty="0">
                <a:solidFill>
                  <a:schemeClr val="tx1"/>
                </a:solidFill>
                <a:latin typeface="Meiryo UI" panose="020B0604030504040204" pitchFamily="50" charset="-128"/>
                <a:ea typeface="Meiryo UI" panose="020B0604030504040204" pitchFamily="50" charset="-128"/>
              </a:rPr>
              <a:t>　　　</a:t>
            </a:r>
            <a:r>
              <a:rPr lang="en-US" altLang="ja-JP" sz="1400" b="1" dirty="0">
                <a:solidFill>
                  <a:schemeClr val="tx1"/>
                </a:solidFill>
                <a:latin typeface="Meiryo UI" panose="020B0604030504040204" pitchFamily="50" charset="-128"/>
                <a:ea typeface="Meiryo UI" panose="020B0604030504040204" pitchFamily="50" charset="-128"/>
              </a:rPr>
              <a:t>B</a:t>
            </a:r>
            <a:r>
              <a:rPr lang="ja-JP" altLang="en-US" sz="1400" b="1" dirty="0">
                <a:solidFill>
                  <a:schemeClr val="tx1"/>
                </a:solidFill>
                <a:latin typeface="Meiryo UI" panose="020B0604030504040204" pitchFamily="50" charset="-128"/>
                <a:ea typeface="Meiryo UI" panose="020B0604030504040204" pitchFamily="50" charset="-128"/>
              </a:rPr>
              <a:t>　営業ツール編</a:t>
            </a:r>
            <a:r>
              <a:rPr lang="ja-JP" altLang="en-US" sz="1400" dirty="0">
                <a:solidFill>
                  <a:schemeClr val="tx1"/>
                </a:solidFill>
                <a:latin typeface="Meiryo UI" panose="020B0604030504040204" pitchFamily="50" charset="-128"/>
                <a:ea typeface="Meiryo UI" panose="020B0604030504040204" pitchFamily="50" charset="-128"/>
              </a:rPr>
              <a:t>　　バイヤーに刺さる提案資料づくり</a:t>
            </a:r>
            <a:endParaRPr lang="en-US" altLang="ja-JP" sz="1400" dirty="0">
              <a:solidFill>
                <a:schemeClr val="tx1"/>
              </a:solidFill>
              <a:latin typeface="Meiryo UI" panose="020B0604030504040204" pitchFamily="50" charset="-128"/>
              <a:ea typeface="Meiryo UI" panose="020B0604030504040204" pitchFamily="50" charset="-128"/>
            </a:endParaRPr>
          </a:p>
          <a:p>
            <a:pPr lvl="0">
              <a:defRPr/>
            </a:pPr>
            <a:r>
              <a:rPr lang="ja-JP" altLang="en-US" sz="1400" b="1" dirty="0">
                <a:solidFill>
                  <a:schemeClr val="tx1"/>
                </a:solidFill>
                <a:latin typeface="Meiryo UI" panose="020B0604030504040204" pitchFamily="50" charset="-128"/>
                <a:ea typeface="Meiryo UI" panose="020B0604030504040204" pitchFamily="50" charset="-128"/>
              </a:rPr>
              <a:t>　　　</a:t>
            </a:r>
            <a:r>
              <a:rPr lang="en-US" altLang="ja-JP" sz="1400" b="1" dirty="0">
                <a:solidFill>
                  <a:schemeClr val="tx1"/>
                </a:solidFill>
                <a:latin typeface="Meiryo UI" panose="020B0604030504040204" pitchFamily="50" charset="-128"/>
                <a:ea typeface="Meiryo UI" panose="020B0604030504040204" pitchFamily="50" charset="-128"/>
              </a:rPr>
              <a:t>C</a:t>
            </a:r>
            <a:r>
              <a:rPr lang="ja-JP" altLang="en-US" sz="1400" b="1" dirty="0">
                <a:solidFill>
                  <a:schemeClr val="tx1"/>
                </a:solidFill>
                <a:latin typeface="Meiryo UI" panose="020B0604030504040204" pitchFamily="50" charset="-128"/>
                <a:ea typeface="Meiryo UI" panose="020B0604030504040204" pitchFamily="50" charset="-128"/>
              </a:rPr>
              <a:t>　商談獲得編</a:t>
            </a:r>
            <a:r>
              <a:rPr lang="ja-JP" altLang="en-US" sz="1400" dirty="0">
                <a:solidFill>
                  <a:schemeClr val="tx1"/>
                </a:solidFill>
                <a:latin typeface="Meiryo UI" panose="020B0604030504040204" pitchFamily="50" charset="-128"/>
                <a:ea typeface="Meiryo UI" panose="020B0604030504040204" pitchFamily="50" charset="-128"/>
              </a:rPr>
              <a:t>　　　商談アポイントを獲得するコツ</a:t>
            </a:r>
            <a:endParaRPr lang="en-US" altLang="ja-JP" sz="500" dirty="0">
              <a:solidFill>
                <a:schemeClr val="tx1"/>
              </a:solidFill>
              <a:latin typeface="Meiryo UI" panose="020B0604030504040204" pitchFamily="50" charset="-128"/>
              <a:ea typeface="Meiryo UI" panose="020B0604030504040204" pitchFamily="50" charset="-128"/>
            </a:endParaRPr>
          </a:p>
          <a:p>
            <a:pPr lvl="0">
              <a:defRPr/>
            </a:pPr>
            <a:endParaRPr lang="en-US" altLang="ja-JP" sz="500" dirty="0">
              <a:solidFill>
                <a:schemeClr val="tx1"/>
              </a:solidFill>
              <a:latin typeface="Meiryo UI" panose="020B0604030504040204" pitchFamily="50" charset="-128"/>
              <a:ea typeface="Meiryo UI" panose="020B0604030504040204" pitchFamily="50" charset="-128"/>
            </a:endParaRPr>
          </a:p>
          <a:p>
            <a:pPr lvl="0">
              <a:defRPr/>
            </a:pPr>
            <a:endParaRPr lang="en-US" altLang="ja-JP" sz="500" dirty="0">
              <a:solidFill>
                <a:schemeClr val="tx1"/>
              </a:solidFill>
              <a:latin typeface="Meiryo UI" panose="020B0604030504040204" pitchFamily="50" charset="-128"/>
              <a:ea typeface="Meiryo UI" panose="020B0604030504040204" pitchFamily="50" charset="-128"/>
            </a:endParaRPr>
          </a:p>
          <a:p>
            <a:pPr>
              <a:defRPr/>
            </a:pPr>
            <a:r>
              <a:rPr lang="ja-JP" altLang="en-US" sz="1600" b="1" dirty="0">
                <a:solidFill>
                  <a:srgbClr val="FF0000"/>
                </a:solidFill>
                <a:latin typeface="Meiryo UI" panose="020B0604030504040204" pitchFamily="50" charset="-128"/>
                <a:ea typeface="Meiryo UI" panose="020B0604030504040204" pitchFamily="50" charset="-128"/>
              </a:rPr>
              <a:t>（２）</a:t>
            </a:r>
            <a:r>
              <a:rPr lang="en-US" altLang="ja-JP" sz="1600" b="1" dirty="0">
                <a:solidFill>
                  <a:srgbClr val="FF0000"/>
                </a:solidFill>
                <a:latin typeface="Meiryo UI" panose="020B0604030504040204" pitchFamily="50" charset="-128"/>
                <a:ea typeface="Meiryo UI" panose="020B0604030504040204" pitchFamily="50" charset="-128"/>
              </a:rPr>
              <a:t>SNS</a:t>
            </a:r>
            <a:r>
              <a:rPr lang="ja-JP" altLang="en-US" sz="1600" b="1" dirty="0">
                <a:solidFill>
                  <a:srgbClr val="FF0000"/>
                </a:solidFill>
                <a:latin typeface="Meiryo UI" panose="020B0604030504040204" pitchFamily="50" charset="-128"/>
                <a:ea typeface="Meiryo UI" panose="020B0604030504040204" pitchFamily="50" charset="-128"/>
              </a:rPr>
              <a:t>担当者向け講座 「インスタグラム・虎の巻」</a:t>
            </a:r>
            <a:r>
              <a:rPr lang="ja-JP" altLang="en-US" sz="1400" dirty="0">
                <a:solidFill>
                  <a:srgbClr val="FF0000"/>
                </a:solidFill>
                <a:latin typeface="Meiryo UI" panose="020B0604030504040204" pitchFamily="50" charset="-128"/>
                <a:ea typeface="Meiryo UI" panose="020B0604030504040204" pitchFamily="50" charset="-128"/>
              </a:rPr>
              <a:t>　</a:t>
            </a:r>
            <a:endParaRPr lang="en-US" altLang="ja-JP" sz="1400" dirty="0">
              <a:solidFill>
                <a:srgbClr val="FF0000"/>
              </a:solidFill>
              <a:latin typeface="Meiryo UI" panose="020B0604030504040204" pitchFamily="50" charset="-128"/>
              <a:ea typeface="Meiryo UI" panose="020B0604030504040204" pitchFamily="50" charset="-128"/>
            </a:endParaRPr>
          </a:p>
          <a:p>
            <a:pPr>
              <a:defRPr/>
            </a:pPr>
            <a:r>
              <a:rPr lang="ja-JP" altLang="en-US" sz="1400" dirty="0">
                <a:solidFill>
                  <a:schemeClr val="tx1"/>
                </a:solidFill>
                <a:latin typeface="Meiryo UI" panose="020B0604030504040204" pitchFamily="50" charset="-128"/>
                <a:ea typeface="Meiryo UI" panose="020B0604030504040204" pitchFamily="50" charset="-128"/>
              </a:rPr>
              <a:t>　　インスタグラムの効果的な運用について、</a:t>
            </a:r>
            <a:r>
              <a:rPr lang="en-US" altLang="ja-JP" sz="1400" dirty="0">
                <a:solidFill>
                  <a:schemeClr val="tx1"/>
                </a:solidFill>
                <a:latin typeface="Meiryo UI" panose="020B0604030504040204" pitchFamily="50" charset="-128"/>
                <a:ea typeface="Meiryo UI" panose="020B0604030504040204" pitchFamily="50" charset="-128"/>
              </a:rPr>
              <a:t>SNS</a:t>
            </a:r>
            <a:r>
              <a:rPr lang="ja-JP" altLang="en-US" sz="1400" dirty="0">
                <a:solidFill>
                  <a:schemeClr val="tx1"/>
                </a:solidFill>
                <a:latin typeface="Meiryo UI" panose="020B0604030504040204" pitchFamily="50" charset="-128"/>
                <a:ea typeface="Meiryo UI" panose="020B0604030504040204" pitchFamily="50" charset="-128"/>
              </a:rPr>
              <a:t>の</a:t>
            </a:r>
            <a:endParaRPr lang="en-US" altLang="ja-JP" sz="1400" dirty="0">
              <a:solidFill>
                <a:schemeClr val="tx1"/>
              </a:solidFill>
              <a:latin typeface="Meiryo UI" panose="020B0604030504040204" pitchFamily="50" charset="-128"/>
              <a:ea typeface="Meiryo UI" panose="020B0604030504040204" pitchFamily="50" charset="-128"/>
            </a:endParaRPr>
          </a:p>
          <a:p>
            <a:pPr>
              <a:defRPr/>
            </a:pPr>
            <a:r>
              <a:rPr lang="ja-JP" altLang="en-US" sz="1400" dirty="0">
                <a:solidFill>
                  <a:schemeClr val="tx1"/>
                </a:solidFill>
                <a:latin typeface="Meiryo UI" panose="020B0604030504040204" pitchFamily="50" charset="-128"/>
                <a:ea typeface="Meiryo UI" panose="020B0604030504040204" pitchFamily="50" charset="-128"/>
              </a:rPr>
              <a:t>　　プロが講座と個別サポートで伴走支援します。</a:t>
            </a:r>
            <a:endParaRPr lang="en-US" altLang="ja-JP" sz="1400" dirty="0">
              <a:solidFill>
                <a:schemeClr val="tx1"/>
              </a:solidFill>
              <a:latin typeface="Meiryo UI" panose="020B0604030504040204" pitchFamily="50" charset="-128"/>
              <a:ea typeface="Meiryo UI" panose="020B0604030504040204" pitchFamily="50" charset="-128"/>
            </a:endParaRPr>
          </a:p>
          <a:p>
            <a:pPr>
              <a:defRPr/>
            </a:pPr>
            <a:endParaRPr lang="en-US" altLang="ja-JP" sz="500" dirty="0">
              <a:solidFill>
                <a:schemeClr val="tx1"/>
              </a:solidFill>
              <a:latin typeface="Meiryo UI" panose="020B0604030504040204" pitchFamily="50" charset="-128"/>
              <a:ea typeface="Meiryo UI" panose="020B0604030504040204" pitchFamily="50" charset="-128"/>
            </a:endParaRPr>
          </a:p>
          <a:p>
            <a:pPr>
              <a:defRPr/>
            </a:pPr>
            <a:r>
              <a:rPr lang="ja-JP" altLang="en-US" sz="1400" b="1" dirty="0">
                <a:solidFill>
                  <a:schemeClr val="tx1"/>
                </a:solidFill>
                <a:latin typeface="Meiryo UI" panose="020B0604030504040204" pitchFamily="50" charset="-128"/>
                <a:ea typeface="Meiryo UI" panose="020B0604030504040204" pitchFamily="50" charset="-128"/>
              </a:rPr>
              <a:t>　　　全体講座（</a:t>
            </a:r>
            <a:r>
              <a:rPr lang="en-US" altLang="ja-JP" sz="1400" b="1" dirty="0">
                <a:solidFill>
                  <a:schemeClr val="tx1"/>
                </a:solidFill>
                <a:latin typeface="Meiryo UI" panose="020B0604030504040204" pitchFamily="50" charset="-128"/>
                <a:ea typeface="Meiryo UI" panose="020B0604030504040204" pitchFamily="50" charset="-128"/>
              </a:rPr>
              <a:t>6</a:t>
            </a:r>
            <a:r>
              <a:rPr lang="ja-JP" altLang="en-US" sz="1400" b="1" dirty="0">
                <a:solidFill>
                  <a:schemeClr val="tx1"/>
                </a:solidFill>
                <a:latin typeface="Meiryo UI" panose="020B0604030504040204" pitchFamily="50" charset="-128"/>
                <a:ea typeface="Meiryo UI" panose="020B0604030504040204" pitchFamily="50" charset="-128"/>
              </a:rPr>
              <a:t>回）＋個別サポート（</a:t>
            </a:r>
            <a:r>
              <a:rPr lang="en-US" altLang="ja-JP" sz="1400" b="1" dirty="0">
                <a:solidFill>
                  <a:schemeClr val="tx1"/>
                </a:solidFill>
                <a:latin typeface="Meiryo UI" panose="020B0604030504040204" pitchFamily="50" charset="-128"/>
                <a:ea typeface="Meiryo UI" panose="020B0604030504040204" pitchFamily="50" charset="-128"/>
              </a:rPr>
              <a:t>6</a:t>
            </a:r>
            <a:r>
              <a:rPr lang="ja-JP" altLang="en-US" sz="1400" b="1" dirty="0">
                <a:solidFill>
                  <a:schemeClr val="tx1"/>
                </a:solidFill>
                <a:latin typeface="Meiryo UI" panose="020B0604030504040204" pitchFamily="50" charset="-128"/>
                <a:ea typeface="Meiryo UI" panose="020B0604030504040204" pitchFamily="50" charset="-128"/>
              </a:rPr>
              <a:t>回）</a:t>
            </a:r>
            <a:endParaRPr lang="en-US" altLang="ja-JP" sz="1400" b="1" dirty="0">
              <a:solidFill>
                <a:schemeClr val="tx1"/>
              </a:solidFill>
              <a:latin typeface="Meiryo UI" panose="020B0604030504040204" pitchFamily="50" charset="-128"/>
              <a:ea typeface="Meiryo UI" panose="020B0604030504040204" pitchFamily="50" charset="-128"/>
            </a:endParaRPr>
          </a:p>
        </p:txBody>
      </p:sp>
      <p:sp>
        <p:nvSpPr>
          <p:cNvPr id="20" name="正方形/長方形 19"/>
          <p:cNvSpPr/>
          <p:nvPr/>
        </p:nvSpPr>
        <p:spPr>
          <a:xfrm>
            <a:off x="68801" y="605345"/>
            <a:ext cx="2268000" cy="43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gn="ctr"/>
            <a:r>
              <a:rPr lang="ja-JP" altLang="en-US" sz="2000" b="1" dirty="0">
                <a:solidFill>
                  <a:schemeClr val="bg1"/>
                </a:solidFill>
                <a:latin typeface="+mn-ea"/>
              </a:rPr>
              <a:t>販売力強化支援</a:t>
            </a:r>
          </a:p>
        </p:txBody>
      </p:sp>
      <p:sp>
        <p:nvSpPr>
          <p:cNvPr id="17" name="スライド番号プレースホルダー 7"/>
          <p:cNvSpPr>
            <a:spLocks noGrp="1"/>
          </p:cNvSpPr>
          <p:nvPr>
            <p:ph type="sldNum" sz="quarter" idx="12"/>
          </p:nvPr>
        </p:nvSpPr>
        <p:spPr>
          <a:xfrm>
            <a:off x="8636802" y="6534000"/>
            <a:ext cx="432000" cy="324000"/>
          </a:xfrm>
        </p:spPr>
        <p:txBody>
          <a:bodyPr/>
          <a:lstStyle/>
          <a:p>
            <a:r>
              <a:rPr kumimoji="1" lang="en-US" altLang="ja-JP" dirty="0"/>
              <a:t>12</a:t>
            </a:r>
            <a:endParaRPr kumimoji="1" lang="ja-JP" altLang="en-US" dirty="0"/>
          </a:p>
        </p:txBody>
      </p:sp>
      <p:sp>
        <p:nvSpPr>
          <p:cNvPr id="25" name="正方形/長方形 24"/>
          <p:cNvSpPr/>
          <p:nvPr/>
        </p:nvSpPr>
        <p:spPr>
          <a:xfrm>
            <a:off x="68802" y="4659100"/>
            <a:ext cx="9000000" cy="188252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defRPr/>
            </a:pPr>
            <a:r>
              <a:rPr lang="ja-JP" altLang="en-US" sz="1600" dirty="0">
                <a:solidFill>
                  <a:prstClr val="black"/>
                </a:solidFill>
                <a:latin typeface="Meiryo UI" panose="020B0604030504040204" pitchFamily="50" charset="-128"/>
                <a:ea typeface="Meiryo UI" panose="020B0604030504040204" pitchFamily="50" charset="-128"/>
              </a:rPr>
              <a:t> 　優れた和歌山県産品を有する県内事業者と県内外購買企業の商談の場を提供します。</a:t>
            </a:r>
            <a:endParaRPr lang="en-US" altLang="ja-JP" sz="1600" dirty="0">
              <a:solidFill>
                <a:prstClr val="black"/>
              </a:solidFill>
              <a:latin typeface="Meiryo UI" panose="020B0604030504040204" pitchFamily="50" charset="-128"/>
              <a:ea typeface="Meiryo UI" panose="020B0604030504040204" pitchFamily="50" charset="-128"/>
            </a:endParaRPr>
          </a:p>
          <a:p>
            <a:pPr>
              <a:defRPr/>
            </a:pPr>
            <a:r>
              <a:rPr lang="ja-JP" altLang="en-US" sz="1600" dirty="0">
                <a:solidFill>
                  <a:prstClr val="black"/>
                </a:solidFill>
                <a:latin typeface="Meiryo UI" panose="020B0604030504040204" pitchFamily="50" charset="-128"/>
                <a:ea typeface="Meiryo UI" panose="020B0604030504040204" pitchFamily="50" charset="-128"/>
              </a:rPr>
              <a:t> 　リアル出展だけでなく、オンライン出展（特設サイト）により、マッチングを促進します。</a:t>
            </a:r>
            <a:endParaRPr lang="en-US" altLang="ja-JP" sz="1600" dirty="0">
              <a:solidFill>
                <a:prstClr val="black"/>
              </a:solidFill>
              <a:latin typeface="Meiryo UI" panose="020B0604030504040204" pitchFamily="50" charset="-128"/>
              <a:ea typeface="Meiryo UI" panose="020B0604030504040204" pitchFamily="50" charset="-128"/>
            </a:endParaRPr>
          </a:p>
          <a:p>
            <a:pPr>
              <a:defRPr/>
            </a:pPr>
            <a:r>
              <a:rPr lang="ja-JP" altLang="en-US" sz="1600" dirty="0">
                <a:solidFill>
                  <a:prstClr val="black"/>
                </a:solidFill>
                <a:latin typeface="Meiryo UI" panose="020B0604030504040204" pitchFamily="50" charset="-128"/>
                <a:ea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68802" y="4193717"/>
            <a:ext cx="3492000" cy="43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gn="ctr"/>
            <a:r>
              <a:rPr lang="ja-JP" altLang="en-US" sz="2000" b="1" dirty="0">
                <a:solidFill>
                  <a:schemeClr val="bg1"/>
                </a:solidFill>
                <a:latin typeface="+mn-ea"/>
              </a:rPr>
              <a:t>わかやま産品商談会</a:t>
            </a:r>
            <a:r>
              <a:rPr lang="en-US" altLang="ja-JP" sz="2000" b="1" dirty="0">
                <a:solidFill>
                  <a:schemeClr val="bg1"/>
                </a:solidFill>
                <a:latin typeface="+mn-ea"/>
              </a:rPr>
              <a:t>in</a:t>
            </a:r>
            <a:r>
              <a:rPr lang="ja-JP" altLang="en-US" sz="2000" b="1" dirty="0">
                <a:solidFill>
                  <a:schemeClr val="bg1"/>
                </a:solidFill>
                <a:latin typeface="+mn-ea"/>
              </a:rPr>
              <a:t>和歌山</a:t>
            </a:r>
          </a:p>
        </p:txBody>
      </p:sp>
      <p:graphicFrame>
        <p:nvGraphicFramePr>
          <p:cNvPr id="18" name="表 17"/>
          <p:cNvGraphicFramePr>
            <a:graphicFrameLocks noGrp="1"/>
          </p:cNvGraphicFramePr>
          <p:nvPr/>
        </p:nvGraphicFramePr>
        <p:xfrm>
          <a:off x="4774203" y="4300323"/>
          <a:ext cx="4104000" cy="320040"/>
        </p:xfrm>
        <a:graphic>
          <a:graphicData uri="http://schemas.openxmlformats.org/drawingml/2006/table">
            <a:tbl>
              <a:tblPr>
                <a:tableStyleId>{5C22544A-7EE6-4342-B048-85BDC9FD1C3A}</a:tableStyleId>
              </a:tblPr>
              <a:tblGrid>
                <a:gridCol w="787680">
                  <a:extLst>
                    <a:ext uri="{9D8B030D-6E8A-4147-A177-3AD203B41FA5}">
                      <a16:colId xmlns:a16="http://schemas.microsoft.com/office/drawing/2014/main" val="2117671058"/>
                    </a:ext>
                  </a:extLst>
                </a:gridCol>
                <a:gridCol w="3316320">
                  <a:extLst>
                    <a:ext uri="{9D8B030D-6E8A-4147-A177-3AD203B41FA5}">
                      <a16:colId xmlns:a16="http://schemas.microsoft.com/office/drawing/2014/main" val="2726663097"/>
                    </a:ext>
                  </a:extLst>
                </a:gridCol>
              </a:tblGrid>
              <a:tr h="288032">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担当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企業支援班（</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073-432-3235</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1273983"/>
                  </a:ext>
                </a:extLst>
              </a:tr>
            </a:tbl>
          </a:graphicData>
        </a:graphic>
      </p:graphicFrame>
      <p:graphicFrame>
        <p:nvGraphicFramePr>
          <p:cNvPr id="19" name="表 18"/>
          <p:cNvGraphicFramePr>
            <a:graphicFrameLocks noGrp="1"/>
          </p:cNvGraphicFramePr>
          <p:nvPr/>
        </p:nvGraphicFramePr>
        <p:xfrm>
          <a:off x="4568800" y="1830726"/>
          <a:ext cx="3689502" cy="1002512"/>
        </p:xfrm>
        <a:graphic>
          <a:graphicData uri="http://schemas.openxmlformats.org/drawingml/2006/table">
            <a:tbl>
              <a:tblPr>
                <a:tableStyleId>{5C22544A-7EE6-4342-B048-85BDC9FD1C3A}</a:tableStyleId>
              </a:tblPr>
              <a:tblGrid>
                <a:gridCol w="954768">
                  <a:extLst>
                    <a:ext uri="{9D8B030D-6E8A-4147-A177-3AD203B41FA5}">
                      <a16:colId xmlns:a16="http://schemas.microsoft.com/office/drawing/2014/main" val="2117671058"/>
                    </a:ext>
                  </a:extLst>
                </a:gridCol>
                <a:gridCol w="2734734">
                  <a:extLst>
                    <a:ext uri="{9D8B030D-6E8A-4147-A177-3AD203B41FA5}">
                      <a16:colId xmlns:a16="http://schemas.microsoft.com/office/drawing/2014/main" val="2726663097"/>
                    </a:ext>
                  </a:extLst>
                </a:gridCol>
              </a:tblGrid>
              <a:tr h="348856">
                <a:tc>
                  <a:txBody>
                    <a:bodyPr/>
                    <a:lstStyle/>
                    <a:p>
                      <a:pPr algn="ctr">
                        <a:lnSpc>
                          <a:spcPts val="1800"/>
                        </a:lnSpc>
                      </a:pPr>
                      <a:r>
                        <a:rPr lang="ja-JP" altLang="en-US" sz="1100" b="0" dirty="0">
                          <a:solidFill>
                            <a:schemeClr val="tx1"/>
                          </a:solidFill>
                          <a:latin typeface="メイリオ" panose="020B0604030504040204" pitchFamily="50" charset="-128"/>
                          <a:ea typeface="+mn-ea"/>
                        </a:rPr>
                        <a:t>募集企業数</a:t>
                      </a:r>
                      <a:endParaRPr lang="en-US" altLang="ja-JP" sz="1100" b="0" dirty="0">
                        <a:solidFill>
                          <a:schemeClr val="tx1"/>
                        </a:solidFill>
                        <a:latin typeface="メイリオ" panose="020B0604030504040204" pitchFamily="50" charset="-128"/>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各ゼミ　５社程度</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1500642"/>
                  </a:ext>
                </a:extLst>
              </a:tr>
              <a:tr h="301063">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1" lang="ja-JP" altLang="en-US" sz="1100" dirty="0">
                          <a:solidFill>
                            <a:schemeClr val="tx1"/>
                          </a:solidFill>
                          <a:latin typeface="メイリオ" panose="020B0604030504040204" pitchFamily="50" charset="-128"/>
                          <a:ea typeface="+mn-ea"/>
                        </a:rPr>
                        <a:t>費用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lang="ja-JP" altLang="en-US" sz="1200" b="1" dirty="0">
                          <a:solidFill>
                            <a:srgbClr val="FF0000"/>
                          </a:solidFill>
                          <a:latin typeface="メイリオ" panose="020B0604030504040204" pitchFamily="50" charset="-128"/>
                          <a:ea typeface="メイリオ" panose="020B0604030504040204" pitchFamily="50" charset="-128"/>
                        </a:rPr>
                        <a:t>１１，０００円</a:t>
                      </a:r>
                      <a:r>
                        <a:rPr lang="ja-JP" altLang="en-US" sz="1200" b="1" dirty="0">
                          <a:solidFill>
                            <a:schemeClr val="tx1"/>
                          </a:solidFill>
                          <a:latin typeface="メイリオ" panose="020B0604030504040204" pitchFamily="50" charset="-128"/>
                          <a:ea typeface="メイリオ" panose="020B0604030504040204" pitchFamily="50" charset="-128"/>
                        </a:rPr>
                        <a:t>（税込）</a:t>
                      </a:r>
                      <a:endParaRPr lang="en-US" altLang="ja-JP" sz="1200" b="1"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0710222"/>
                  </a:ext>
                </a:extLst>
              </a:tr>
              <a:tr h="348856">
                <a:tc>
                  <a:txBody>
                    <a:bodyPr/>
                    <a:lstStyle/>
                    <a:p>
                      <a:pPr algn="ctr">
                        <a:lnSpc>
                          <a:spcPts val="1800"/>
                        </a:lnSpc>
                      </a:pPr>
                      <a:r>
                        <a:rPr lang="ja-JP" altLang="en-US" sz="1100" b="0" dirty="0">
                          <a:solidFill>
                            <a:schemeClr val="tx1"/>
                          </a:solidFill>
                          <a:latin typeface="メイリオ" panose="020B0604030504040204" pitchFamily="50" charset="-128"/>
                          <a:ea typeface="+mn-ea"/>
                        </a:rPr>
                        <a:t>募集期間</a:t>
                      </a:r>
                      <a:endParaRPr lang="en-US" altLang="ja-JP" sz="1100" b="0" dirty="0">
                        <a:solidFill>
                          <a:schemeClr val="tx1"/>
                        </a:solidFill>
                        <a:latin typeface="メイリオ" panose="020B0604030504040204" pitchFamily="50" charset="-128"/>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n-ea"/>
                          <a:ea typeface="+mn-ea"/>
                          <a:cs typeface="+mn-cs"/>
                        </a:rPr>
                        <a:t>４月１８日～５月３１日　</a:t>
                      </a:r>
                      <a:r>
                        <a:rPr kumimoji="1" lang="en-US" altLang="ja-JP" sz="1000" b="0" i="0" u="none" strike="noStrike" kern="1200" cap="none" spc="0" normalizeH="0" baseline="0" noProof="0" dirty="0">
                          <a:ln>
                            <a:noFill/>
                          </a:ln>
                          <a:solidFill>
                            <a:srgbClr val="FF0000"/>
                          </a:solidFill>
                          <a:effectLst/>
                          <a:uLnTx/>
                          <a:uFillTx/>
                          <a:latin typeface="+mn-ea"/>
                          <a:ea typeface="+mn-ea"/>
                          <a:cs typeface="+mn-cs"/>
                        </a:rPr>
                        <a:t>※</a:t>
                      </a:r>
                      <a:r>
                        <a:rPr kumimoji="1" lang="ja-JP" altLang="en-US" sz="1000" b="0" i="0" u="none" strike="noStrike" kern="1200" cap="none" spc="0" normalizeH="0" baseline="0" noProof="0" dirty="0">
                          <a:ln>
                            <a:noFill/>
                          </a:ln>
                          <a:solidFill>
                            <a:srgbClr val="FF0000"/>
                          </a:solidFill>
                          <a:effectLst/>
                          <a:uLnTx/>
                          <a:uFillTx/>
                          <a:latin typeface="+mn-ea"/>
                          <a:ea typeface="+mn-ea"/>
                          <a:cs typeface="+mn-cs"/>
                        </a:rPr>
                        <a:t>募集終了</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　</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9099121"/>
                  </a:ext>
                </a:extLst>
              </a:tr>
            </a:tbl>
          </a:graphicData>
        </a:graphic>
      </p:graphicFrame>
      <p:graphicFrame>
        <p:nvGraphicFramePr>
          <p:cNvPr id="21" name="表 20"/>
          <p:cNvGraphicFramePr>
            <a:graphicFrameLocks noGrp="1"/>
          </p:cNvGraphicFramePr>
          <p:nvPr/>
        </p:nvGraphicFramePr>
        <p:xfrm>
          <a:off x="389965" y="5258764"/>
          <a:ext cx="8462838" cy="1169670"/>
        </p:xfrm>
        <a:graphic>
          <a:graphicData uri="http://schemas.openxmlformats.org/drawingml/2006/table">
            <a:tbl>
              <a:tblPr>
                <a:tableStyleId>{5C22544A-7EE6-4342-B048-85BDC9FD1C3A}</a:tableStyleId>
              </a:tblPr>
              <a:tblGrid>
                <a:gridCol w="1624244">
                  <a:extLst>
                    <a:ext uri="{9D8B030D-6E8A-4147-A177-3AD203B41FA5}">
                      <a16:colId xmlns:a16="http://schemas.microsoft.com/office/drawing/2014/main" val="2117671058"/>
                    </a:ext>
                  </a:extLst>
                </a:gridCol>
                <a:gridCol w="2584816">
                  <a:extLst>
                    <a:ext uri="{9D8B030D-6E8A-4147-A177-3AD203B41FA5}">
                      <a16:colId xmlns:a16="http://schemas.microsoft.com/office/drawing/2014/main" val="2726663097"/>
                    </a:ext>
                  </a:extLst>
                </a:gridCol>
                <a:gridCol w="1018259">
                  <a:extLst>
                    <a:ext uri="{9D8B030D-6E8A-4147-A177-3AD203B41FA5}">
                      <a16:colId xmlns:a16="http://schemas.microsoft.com/office/drawing/2014/main" val="2117121038"/>
                    </a:ext>
                  </a:extLst>
                </a:gridCol>
                <a:gridCol w="3235519">
                  <a:extLst>
                    <a:ext uri="{9D8B030D-6E8A-4147-A177-3AD203B41FA5}">
                      <a16:colId xmlns:a16="http://schemas.microsoft.com/office/drawing/2014/main" val="3727510079"/>
                    </a:ext>
                  </a:extLst>
                </a:gridCol>
              </a:tblGrid>
              <a:tr h="288032">
                <a:tc>
                  <a:txBody>
                    <a:bodyPr/>
                    <a:lstStyle/>
                    <a:p>
                      <a:pPr algn="ctr">
                        <a:lnSpc>
                          <a:spcPts val="1800"/>
                        </a:lnSpc>
                      </a:pPr>
                      <a:r>
                        <a:rPr kumimoji="1" lang="ja-JP" altLang="en-US" sz="1400" dirty="0">
                          <a:latin typeface="メイリオ" panose="020B0604030504040204" pitchFamily="50" charset="-128"/>
                          <a:ea typeface="メイリオ" panose="020B0604030504040204" pitchFamily="50" charset="-128"/>
                        </a:rPr>
                        <a:t>来場購買企業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県内外の百貨店、スーパー、商社、通販、ホテル等の購買部</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ts val="1800"/>
                        </a:lnSpc>
                      </a:pPr>
                      <a:endParaRPr lang="en-US" altLang="ja-JP" sz="1400" b="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ts val="18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9932890"/>
                  </a:ext>
                </a:extLst>
              </a:tr>
              <a:tr h="288032">
                <a:tc>
                  <a:txBody>
                    <a:bodyPr/>
                    <a:lstStyle/>
                    <a:p>
                      <a:pPr algn="ctr">
                        <a:lnSpc>
                          <a:spcPts val="1800"/>
                        </a:lnSpc>
                      </a:pPr>
                      <a:r>
                        <a:rPr kumimoji="1" lang="ja-JP" altLang="en-US" sz="1400" dirty="0">
                          <a:latin typeface="メイリオ" panose="020B0604030504040204" pitchFamily="50" charset="-128"/>
                          <a:ea typeface="メイリオ" panose="020B0604030504040204" pitchFamily="50" charset="-128"/>
                        </a:rPr>
                        <a:t>開催時期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１１月２１日</a:t>
                      </a:r>
                      <a:endPar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800"/>
                        </a:lnSpc>
                      </a:pPr>
                      <a:r>
                        <a:rPr lang="ja-JP" altLang="en-US" sz="1400" b="0" dirty="0">
                          <a:solidFill>
                            <a:schemeClr val="tx1"/>
                          </a:solidFill>
                          <a:latin typeface="メイリオ" panose="020B0604030504040204" pitchFamily="50" charset="-128"/>
                          <a:ea typeface="メイリオ" panose="020B0604030504040204" pitchFamily="50" charset="-128"/>
                        </a:rPr>
                        <a:t>募集期間</a:t>
                      </a:r>
                      <a:endParaRPr lang="en-US" altLang="ja-JP" sz="1400" b="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５月２２日～７月１２日</a:t>
                      </a:r>
                      <a:endPar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　　　　　　　　　　　　　　</a:t>
                      </a:r>
                      <a:r>
                        <a:rPr kumimoji="1" lang="en-US" altLang="ja-JP" sz="1000" b="0" i="0" u="none" strike="noStrike" kern="1200" cap="none" spc="0" normalizeH="0" baseline="0" noProof="0" dirty="0">
                          <a:ln>
                            <a:noFill/>
                          </a:ln>
                          <a:solidFill>
                            <a:srgbClr val="FF0000"/>
                          </a:solidFill>
                          <a:effectLst/>
                          <a:uLnTx/>
                          <a:uFillTx/>
                          <a:latin typeface="+mn-ea"/>
                          <a:ea typeface="+mn-ea"/>
                          <a:cs typeface="+mn-cs"/>
                        </a:rPr>
                        <a:t>※</a:t>
                      </a:r>
                      <a:r>
                        <a:rPr kumimoji="1" lang="ja-JP" altLang="en-US" sz="1000" b="0" i="0" u="none" strike="noStrike" kern="1200" cap="none" spc="0" normalizeH="0" baseline="0" noProof="0" dirty="0">
                          <a:ln>
                            <a:noFill/>
                          </a:ln>
                          <a:solidFill>
                            <a:srgbClr val="FF0000"/>
                          </a:solidFill>
                          <a:effectLst/>
                          <a:uLnTx/>
                          <a:uFillTx/>
                          <a:latin typeface="+mn-ea"/>
                          <a:ea typeface="+mn-ea"/>
                          <a:cs typeface="+mn-cs"/>
                        </a:rPr>
                        <a:t>募集は終了しました</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　</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0710222"/>
                  </a:ext>
                </a:extLst>
              </a:tr>
              <a:tr h="288032">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1" lang="ja-JP" altLang="en-US" sz="1400" dirty="0">
                          <a:latin typeface="メイリオ" panose="020B0604030504040204" pitchFamily="50" charset="-128"/>
                          <a:ea typeface="+mn-ea"/>
                        </a:rPr>
                        <a:t>費用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メイリオ" panose="020B0604030504040204" pitchFamily="50" charset="-128"/>
                          <a:ea typeface="+mn-ea"/>
                          <a:cs typeface="+mn-cs"/>
                        </a:rPr>
                        <a:t>５</a:t>
                      </a:r>
                      <a:r>
                        <a:rPr kumimoji="1" lang="en-US" altLang="ja-JP" sz="1400" b="1" i="0" u="none" strike="noStrike" kern="1200" cap="none" spc="0" normalizeH="0" baseline="0" noProof="0" dirty="0">
                          <a:ln>
                            <a:noFill/>
                          </a:ln>
                          <a:solidFill>
                            <a:srgbClr val="FF0000"/>
                          </a:solidFill>
                          <a:effectLst/>
                          <a:uLnTx/>
                          <a:uFillTx/>
                          <a:latin typeface="メイリオ" panose="020B0604030504040204" pitchFamily="50" charset="-128"/>
                          <a:ea typeface="+mn-ea"/>
                          <a:cs typeface="+mn-cs"/>
                        </a:rPr>
                        <a:t>,</a:t>
                      </a:r>
                      <a:r>
                        <a:rPr kumimoji="1" lang="ja-JP" altLang="en-US" sz="1400" b="1" i="0" u="none" strike="noStrike" kern="1200" cap="none" spc="0" normalizeH="0" baseline="0" noProof="0" dirty="0">
                          <a:ln>
                            <a:noFill/>
                          </a:ln>
                          <a:solidFill>
                            <a:srgbClr val="FF0000"/>
                          </a:solidFill>
                          <a:effectLst/>
                          <a:uLnTx/>
                          <a:uFillTx/>
                          <a:latin typeface="メイリオ" panose="020B0604030504040204" pitchFamily="50" charset="-128"/>
                          <a:ea typeface="+mn-ea"/>
                          <a:cs typeface="+mn-cs"/>
                        </a:rPr>
                        <a:t>０００円</a:t>
                      </a:r>
                      <a:r>
                        <a:rPr lang="ja-JP" altLang="en-US" sz="1400" b="1" dirty="0">
                          <a:solidFill>
                            <a:schemeClr val="tx1"/>
                          </a:solidFill>
                          <a:latin typeface="メイリオ" panose="020B0604030504040204" pitchFamily="50" charset="-128"/>
                          <a:ea typeface="+mn-ea"/>
                        </a:rPr>
                        <a:t>（税込）</a:t>
                      </a:r>
                      <a:endPar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lnSpc>
                          <a:spcPts val="1800"/>
                        </a:lnSpc>
                      </a:pPr>
                      <a:endParaRPr lang="en-US" altLang="ja-JP" sz="1400" b="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ts val="18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7185087"/>
                  </a:ext>
                </a:extLst>
              </a:tr>
            </a:tbl>
          </a:graphicData>
        </a:graphic>
      </p:graphicFrame>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13029" y="4582896"/>
            <a:ext cx="1303186" cy="870603"/>
          </a:xfrm>
          <a:prstGeom prst="rect">
            <a:avLst/>
          </a:prstGeom>
        </p:spPr>
      </p:pic>
      <p:graphicFrame>
        <p:nvGraphicFramePr>
          <p:cNvPr id="13" name="表 12"/>
          <p:cNvGraphicFramePr>
            <a:graphicFrameLocks noGrp="1"/>
          </p:cNvGraphicFramePr>
          <p:nvPr/>
        </p:nvGraphicFramePr>
        <p:xfrm>
          <a:off x="4799604" y="711951"/>
          <a:ext cx="4104000" cy="320040"/>
        </p:xfrm>
        <a:graphic>
          <a:graphicData uri="http://schemas.openxmlformats.org/drawingml/2006/table">
            <a:tbl>
              <a:tblPr>
                <a:tableStyleId>{5C22544A-7EE6-4342-B048-85BDC9FD1C3A}</a:tableStyleId>
              </a:tblPr>
              <a:tblGrid>
                <a:gridCol w="787680">
                  <a:extLst>
                    <a:ext uri="{9D8B030D-6E8A-4147-A177-3AD203B41FA5}">
                      <a16:colId xmlns:a16="http://schemas.microsoft.com/office/drawing/2014/main" val="2117671058"/>
                    </a:ext>
                  </a:extLst>
                </a:gridCol>
                <a:gridCol w="3316320">
                  <a:extLst>
                    <a:ext uri="{9D8B030D-6E8A-4147-A177-3AD203B41FA5}">
                      <a16:colId xmlns:a16="http://schemas.microsoft.com/office/drawing/2014/main" val="2726663097"/>
                    </a:ext>
                  </a:extLst>
                </a:gridCol>
              </a:tblGrid>
              <a:tr h="288032">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担当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企業支援班（</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073-432-3235</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1273983"/>
                  </a:ext>
                </a:extLst>
              </a:tr>
            </a:tbl>
          </a:graphicData>
        </a:graphic>
      </p:graphicFrame>
      <p:graphicFrame>
        <p:nvGraphicFramePr>
          <p:cNvPr id="16" name="表 15">
            <a:extLst>
              <a:ext uri="{FF2B5EF4-FFF2-40B4-BE49-F238E27FC236}">
                <a16:creationId xmlns:a16="http://schemas.microsoft.com/office/drawing/2014/main" id="{A6CA0DC3-CB9F-455C-821F-2851DCCCC879}"/>
              </a:ext>
            </a:extLst>
          </p:cNvPr>
          <p:cNvGraphicFramePr>
            <a:graphicFrameLocks noGrp="1"/>
          </p:cNvGraphicFramePr>
          <p:nvPr>
            <p:extLst>
              <p:ext uri="{D42A27DB-BD31-4B8C-83A1-F6EECF244321}">
                <p14:modId xmlns:p14="http://schemas.microsoft.com/office/powerpoint/2010/main" val="2359733233"/>
              </p:ext>
            </p:extLst>
          </p:nvPr>
        </p:nvGraphicFramePr>
        <p:xfrm>
          <a:off x="5583835" y="2974524"/>
          <a:ext cx="3432380" cy="1002512"/>
        </p:xfrm>
        <a:graphic>
          <a:graphicData uri="http://schemas.openxmlformats.org/drawingml/2006/table">
            <a:tbl>
              <a:tblPr>
                <a:tableStyleId>{5C22544A-7EE6-4342-B048-85BDC9FD1C3A}</a:tableStyleId>
              </a:tblPr>
              <a:tblGrid>
                <a:gridCol w="1024103">
                  <a:extLst>
                    <a:ext uri="{9D8B030D-6E8A-4147-A177-3AD203B41FA5}">
                      <a16:colId xmlns:a16="http://schemas.microsoft.com/office/drawing/2014/main" val="2117671058"/>
                    </a:ext>
                  </a:extLst>
                </a:gridCol>
                <a:gridCol w="2408277">
                  <a:extLst>
                    <a:ext uri="{9D8B030D-6E8A-4147-A177-3AD203B41FA5}">
                      <a16:colId xmlns:a16="http://schemas.microsoft.com/office/drawing/2014/main" val="2726663097"/>
                    </a:ext>
                  </a:extLst>
                </a:gridCol>
              </a:tblGrid>
              <a:tr h="348856">
                <a:tc>
                  <a:txBody>
                    <a:bodyPr/>
                    <a:lstStyle/>
                    <a:p>
                      <a:pPr algn="ctr">
                        <a:lnSpc>
                          <a:spcPts val="1800"/>
                        </a:lnSpc>
                      </a:pPr>
                      <a:r>
                        <a:rPr lang="ja-JP" altLang="en-US" sz="1100" b="0" dirty="0">
                          <a:solidFill>
                            <a:schemeClr val="tx1"/>
                          </a:solidFill>
                          <a:latin typeface="メイリオ" panose="020B0604030504040204" pitchFamily="50" charset="-128"/>
                          <a:ea typeface="+mn-ea"/>
                        </a:rPr>
                        <a:t>募集企業数</a:t>
                      </a:r>
                      <a:endParaRPr lang="en-US" altLang="ja-JP" sz="1100" b="0" dirty="0">
                        <a:solidFill>
                          <a:schemeClr val="tx1"/>
                        </a:solidFill>
                        <a:latin typeface="メイリオ" panose="020B0604030504040204" pitchFamily="50" charset="-128"/>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５社程度</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91500642"/>
                  </a:ext>
                </a:extLst>
              </a:tr>
              <a:tr h="301063">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1" lang="ja-JP" altLang="en-US" sz="1100" dirty="0">
                          <a:solidFill>
                            <a:schemeClr val="tx1"/>
                          </a:solidFill>
                          <a:latin typeface="メイリオ" panose="020B0604030504040204" pitchFamily="50" charset="-128"/>
                          <a:ea typeface="+mn-ea"/>
                        </a:rPr>
                        <a:t>費用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lang="ja-JP" altLang="en-US" sz="1200" b="1" dirty="0">
                          <a:solidFill>
                            <a:srgbClr val="FF0000"/>
                          </a:solidFill>
                          <a:latin typeface="メイリオ" panose="020B0604030504040204" pitchFamily="50" charset="-128"/>
                          <a:ea typeface="メイリオ" panose="020B0604030504040204" pitchFamily="50" charset="-128"/>
                        </a:rPr>
                        <a:t>３０，０００円</a:t>
                      </a:r>
                      <a:r>
                        <a:rPr lang="ja-JP" altLang="en-US" sz="1200" b="1" dirty="0">
                          <a:solidFill>
                            <a:schemeClr val="tx1"/>
                          </a:solidFill>
                          <a:latin typeface="メイリオ" panose="020B0604030504040204" pitchFamily="50" charset="-128"/>
                          <a:ea typeface="メイリオ" panose="020B0604030504040204" pitchFamily="50" charset="-128"/>
                        </a:rPr>
                        <a:t>（税込）</a:t>
                      </a:r>
                      <a:endParaRPr lang="en-US" altLang="ja-JP" sz="1200" b="1"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0710222"/>
                  </a:ext>
                </a:extLst>
              </a:tr>
              <a:tr h="348856">
                <a:tc>
                  <a:txBody>
                    <a:bodyPr/>
                    <a:lstStyle/>
                    <a:p>
                      <a:pPr algn="ctr">
                        <a:lnSpc>
                          <a:spcPts val="1800"/>
                        </a:lnSpc>
                      </a:pPr>
                      <a:r>
                        <a:rPr lang="ja-JP" altLang="en-US" sz="1100" b="0" dirty="0">
                          <a:solidFill>
                            <a:schemeClr val="tx1"/>
                          </a:solidFill>
                          <a:latin typeface="メイリオ" panose="020B0604030504040204" pitchFamily="50" charset="-128"/>
                          <a:ea typeface="+mn-ea"/>
                        </a:rPr>
                        <a:t>募集期間</a:t>
                      </a:r>
                      <a:endParaRPr lang="en-US" altLang="ja-JP" sz="1100" b="0" dirty="0">
                        <a:solidFill>
                          <a:schemeClr val="tx1"/>
                        </a:solidFill>
                        <a:latin typeface="メイリオ" panose="020B0604030504040204" pitchFamily="50" charset="-128"/>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n-ea"/>
                          <a:ea typeface="+mn-ea"/>
                          <a:cs typeface="+mn-cs"/>
                        </a:rPr>
                        <a:t>８月６日～９月５日　</a:t>
                      </a:r>
                      <a:r>
                        <a:rPr kumimoji="1" lang="en-US" altLang="ja-JP" sz="1000" b="0" i="0" u="none" strike="noStrike" kern="1200" cap="none" spc="0" normalizeH="0" baseline="0" noProof="0" dirty="0">
                          <a:ln>
                            <a:noFill/>
                          </a:ln>
                          <a:solidFill>
                            <a:srgbClr val="FF0000"/>
                          </a:solidFill>
                          <a:effectLst/>
                          <a:uLnTx/>
                          <a:uFillTx/>
                          <a:latin typeface="+mn-ea"/>
                          <a:ea typeface="+mn-ea"/>
                          <a:cs typeface="+mn-cs"/>
                        </a:rPr>
                        <a:t>※</a:t>
                      </a:r>
                      <a:r>
                        <a:rPr kumimoji="1" lang="ja-JP" altLang="en-US" sz="1000" b="0" i="0" u="none" strike="noStrike" kern="1200" cap="none" spc="0" normalizeH="0" baseline="0" noProof="0" dirty="0">
                          <a:ln>
                            <a:noFill/>
                          </a:ln>
                          <a:solidFill>
                            <a:srgbClr val="FF0000"/>
                          </a:solidFill>
                          <a:effectLst/>
                          <a:uLnTx/>
                          <a:uFillTx/>
                          <a:latin typeface="+mn-ea"/>
                          <a:ea typeface="+mn-ea"/>
                          <a:cs typeface="+mn-cs"/>
                        </a:rPr>
                        <a:t>募集終了</a:t>
                      </a:r>
                      <a:r>
                        <a:rPr kumimoji="1" lang="ja-JP" altLang="en-US" sz="1000" b="0" i="0" u="none" strike="noStrike" kern="1200" cap="none" spc="0" normalizeH="0" baseline="0" noProof="0" dirty="0">
                          <a:ln>
                            <a:noFill/>
                          </a:ln>
                          <a:solidFill>
                            <a:schemeClr val="tx1"/>
                          </a:solidFill>
                          <a:effectLst/>
                          <a:uLnTx/>
                          <a:uFillTx/>
                          <a:latin typeface="+mn-ea"/>
                          <a:ea typeface="+mn-ea"/>
                          <a:cs typeface="+mn-cs"/>
                        </a:rPr>
                        <a:t>　</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9099121"/>
                  </a:ext>
                </a:extLst>
              </a:tr>
            </a:tbl>
          </a:graphicData>
        </a:graphic>
      </p:graphicFrame>
      <p:pic>
        <p:nvPicPr>
          <p:cNvPr id="5" name="図 4">
            <a:extLst>
              <a:ext uri="{FF2B5EF4-FFF2-40B4-BE49-F238E27FC236}">
                <a16:creationId xmlns:a16="http://schemas.microsoft.com/office/drawing/2014/main" id="{7A8CE43F-0765-411F-BB49-CAC5E0BCB0D7}"/>
              </a:ext>
            </a:extLst>
          </p:cNvPr>
          <p:cNvPicPr>
            <a:picLocks noChangeAspect="1"/>
          </p:cNvPicPr>
          <p:nvPr/>
        </p:nvPicPr>
        <p:blipFill>
          <a:blip r:embed="rId3"/>
          <a:stretch>
            <a:fillRect/>
          </a:stretch>
        </p:blipFill>
        <p:spPr>
          <a:xfrm>
            <a:off x="4247327" y="3252515"/>
            <a:ext cx="1104553" cy="654549"/>
          </a:xfrm>
          <a:prstGeom prst="rect">
            <a:avLst/>
          </a:prstGeom>
          <a:scene3d>
            <a:camera prst="orthographicFront">
              <a:rot lat="0" lon="0" rev="0"/>
            </a:camera>
            <a:lightRig rig="threePt" dir="t"/>
          </a:scene3d>
        </p:spPr>
      </p:pic>
      <p:pic>
        <p:nvPicPr>
          <p:cNvPr id="27" name="図 26">
            <a:extLst>
              <a:ext uri="{FF2B5EF4-FFF2-40B4-BE49-F238E27FC236}">
                <a16:creationId xmlns:a16="http://schemas.microsoft.com/office/drawing/2014/main" id="{39FA465F-11C3-4FB6-9B41-5222BE36938A}"/>
              </a:ext>
            </a:extLst>
          </p:cNvPr>
          <p:cNvPicPr>
            <a:picLocks noChangeAspect="1"/>
          </p:cNvPicPr>
          <p:nvPr/>
        </p:nvPicPr>
        <p:blipFill>
          <a:blip r:embed="rId4"/>
          <a:stretch>
            <a:fillRect/>
          </a:stretch>
        </p:blipFill>
        <p:spPr>
          <a:xfrm>
            <a:off x="7724872" y="1461119"/>
            <a:ext cx="911930" cy="953890"/>
          </a:xfrm>
          <a:prstGeom prst="rect">
            <a:avLst/>
          </a:prstGeom>
        </p:spPr>
      </p:pic>
    </p:spTree>
    <p:extLst>
      <p:ext uri="{BB962C8B-B14F-4D97-AF65-F5344CB8AC3E}">
        <p14:creationId xmlns:p14="http://schemas.microsoft.com/office/powerpoint/2010/main" val="2786200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68802" y="1285831"/>
            <a:ext cx="9000000" cy="532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defRPr/>
            </a:pPr>
            <a:r>
              <a:rPr lang="ja-JP" altLang="en-US" sz="1600" dirty="0">
                <a:solidFill>
                  <a:prstClr val="black"/>
                </a:solidFill>
                <a:latin typeface="Meiryo UI" panose="020B0604030504040204" pitchFamily="50" charset="-128"/>
                <a:ea typeface="Meiryo UI" panose="020B0604030504040204" pitchFamily="50" charset="-128"/>
              </a:rPr>
              <a:t>「事業再構築補助金」の申請を支援するため、総合相談窓口を設置。</a:t>
            </a: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r>
              <a:rPr lang="ja-JP" altLang="en-US" sz="1600" dirty="0">
                <a:solidFill>
                  <a:prstClr val="black"/>
                </a:solidFill>
                <a:latin typeface="Meiryo UI" panose="020B0604030504040204" pitchFamily="50" charset="-128"/>
                <a:ea typeface="Meiryo UI" panose="020B0604030504040204" pitchFamily="50" charset="-128"/>
              </a:rPr>
              <a:t>　専門のコーディネーターが県内事業者の思いきった事業再構築をサポートします。</a:t>
            </a: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rPr>
              <a:t>和歌山本部窓口で相談対応（火・水・木曜日</a:t>
            </a:r>
            <a:r>
              <a:rPr lang="en-US" altLang="ja-JP" sz="1600" dirty="0">
                <a:solidFill>
                  <a:schemeClr val="tx1"/>
                </a:solidFill>
                <a:latin typeface="Meiryo UI" panose="020B0604030504040204" pitchFamily="50" charset="-128"/>
                <a:ea typeface="Meiryo UI" panose="020B0604030504040204" pitchFamily="50" charset="-128"/>
              </a:rPr>
              <a:t>10</a:t>
            </a:r>
            <a:r>
              <a:rPr lang="ja-JP" altLang="en-US" sz="1600" dirty="0">
                <a:solidFill>
                  <a:schemeClr val="tx1"/>
                </a:solidFill>
                <a:latin typeface="Meiryo UI" panose="020B0604030504040204" pitchFamily="50" charset="-128"/>
                <a:ea typeface="Meiryo UI" panose="020B0604030504040204" pitchFamily="50" charset="-128"/>
              </a:rPr>
              <a:t>時～</a:t>
            </a:r>
            <a:r>
              <a:rPr lang="en-US" altLang="ja-JP" sz="1600" dirty="0">
                <a:solidFill>
                  <a:schemeClr val="tx1"/>
                </a:solidFill>
                <a:latin typeface="Meiryo UI" panose="020B0604030504040204" pitchFamily="50" charset="-128"/>
                <a:ea typeface="Meiryo UI" panose="020B0604030504040204" pitchFamily="50" charset="-128"/>
              </a:rPr>
              <a:t>17</a:t>
            </a:r>
            <a:r>
              <a:rPr lang="ja-JP" altLang="en-US" sz="1600" dirty="0">
                <a:solidFill>
                  <a:schemeClr val="tx1"/>
                </a:solidFill>
                <a:latin typeface="Meiryo UI" panose="020B0604030504040204" pitchFamily="50" charset="-128"/>
                <a:ea typeface="Meiryo UI" panose="020B0604030504040204" pitchFamily="50" charset="-128"/>
              </a:rPr>
              <a:t>時）するとともに、紀南地方では出張相談会も実施しています。</a:t>
            </a:r>
            <a:endParaRPr lang="en-US" altLang="ja-JP" sz="1600" dirty="0">
              <a:solidFill>
                <a:schemeClr val="tx1"/>
              </a:solidFill>
              <a:latin typeface="Meiryo UI" panose="020B0604030504040204" pitchFamily="50" charset="-128"/>
              <a:ea typeface="Meiryo UI" panose="020B0604030504040204" pitchFamily="50" charset="-128"/>
            </a:endParaRPr>
          </a:p>
          <a:p>
            <a:pPr lvl="0">
              <a:defRPr/>
            </a:pPr>
            <a:endParaRPr lang="en-US" altLang="ja-JP" sz="1600" dirty="0">
              <a:solidFill>
                <a:prstClr val="black"/>
              </a:solidFill>
              <a:latin typeface="Meiryo UI" panose="020B0604030504040204" pitchFamily="50" charset="-128"/>
              <a:ea typeface="Meiryo UI" panose="020B0604030504040204" pitchFamily="50" charset="-128"/>
            </a:endParaRPr>
          </a:p>
          <a:p>
            <a:pPr>
              <a:defRPr/>
            </a:pP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endParaRPr lang="en-US" altLang="ja-JP" sz="1600" dirty="0">
              <a:solidFill>
                <a:prstClr val="black"/>
              </a:solidFill>
              <a:latin typeface="Meiryo UI" panose="020B0604030504040204" pitchFamily="50" charset="-128"/>
              <a:ea typeface="Meiryo UI" panose="020B0604030504040204" pitchFamily="50" charset="-128"/>
            </a:endParaRPr>
          </a:p>
          <a:p>
            <a:pPr>
              <a:defRPr/>
            </a:pPr>
            <a:endParaRPr lang="en-US" altLang="ja-JP" sz="1600" dirty="0">
              <a:solidFill>
                <a:prstClr val="black"/>
              </a:solidFill>
              <a:latin typeface="Meiryo UI" panose="020B0604030504040204" pitchFamily="50" charset="-128"/>
              <a:ea typeface="Meiryo UI" panose="020B0604030504040204" pitchFamily="50" charset="-128"/>
            </a:endParaRPr>
          </a:p>
          <a:p>
            <a:pPr>
              <a:defRPr/>
            </a:pPr>
            <a:endParaRPr lang="en-US" altLang="ja-JP" sz="1600" dirty="0">
              <a:solidFill>
                <a:prstClr val="black"/>
              </a:solidFill>
              <a:latin typeface="Meiryo UI" panose="020B0604030504040204" pitchFamily="50" charset="-128"/>
              <a:ea typeface="Meiryo UI" panose="020B0604030504040204" pitchFamily="50" charset="-128"/>
            </a:endParaRPr>
          </a:p>
        </p:txBody>
      </p:sp>
      <p:sp>
        <p:nvSpPr>
          <p:cNvPr id="20" name="正方形/長方形 19"/>
          <p:cNvSpPr/>
          <p:nvPr/>
        </p:nvSpPr>
        <p:spPr>
          <a:xfrm>
            <a:off x="68802" y="764929"/>
            <a:ext cx="4896000" cy="426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lvl="0" algn="ctr" defTabSz="914400">
              <a:defRPr/>
            </a:pPr>
            <a:r>
              <a:rPr kumimoji="1" lang="ja-JP" altLang="en-US" sz="2000" b="1" dirty="0">
                <a:solidFill>
                  <a:schemeClr val="bg1"/>
                </a:solidFill>
                <a:latin typeface="Meiryo UI" panose="020B0604030504040204" pitchFamily="50" charset="-128"/>
                <a:ea typeface="Meiryo UI" panose="020B0604030504040204" pitchFamily="50" charset="-128"/>
              </a:rPr>
              <a:t>和歌山県事業再構築等支援総合相談窓口</a:t>
            </a:r>
          </a:p>
        </p:txBody>
      </p:sp>
      <p:sp>
        <p:nvSpPr>
          <p:cNvPr id="17" name="スライド番号プレースホルダー 7"/>
          <p:cNvSpPr>
            <a:spLocks noGrp="1"/>
          </p:cNvSpPr>
          <p:nvPr>
            <p:ph type="sldNum" sz="quarter" idx="12"/>
          </p:nvPr>
        </p:nvSpPr>
        <p:spPr>
          <a:xfrm>
            <a:off x="8636802" y="6534000"/>
            <a:ext cx="432000" cy="324000"/>
          </a:xfrm>
        </p:spPr>
        <p:txBody>
          <a:bodyPr/>
          <a:lstStyle/>
          <a:p>
            <a:r>
              <a:rPr kumimoji="1" lang="en-US" altLang="ja-JP" dirty="0"/>
              <a:t>13</a:t>
            </a:r>
            <a:endParaRPr kumimoji="1" lang="ja-JP" altLang="en-US" dirty="0"/>
          </a:p>
        </p:txBody>
      </p:sp>
      <p:graphicFrame>
        <p:nvGraphicFramePr>
          <p:cNvPr id="16" name="表 15"/>
          <p:cNvGraphicFramePr>
            <a:graphicFrameLocks noGrp="1"/>
          </p:cNvGraphicFramePr>
          <p:nvPr>
            <p:extLst>
              <p:ext uri="{D42A27DB-BD31-4B8C-83A1-F6EECF244321}">
                <p14:modId xmlns:p14="http://schemas.microsoft.com/office/powerpoint/2010/main" val="2049306340"/>
              </p:ext>
            </p:extLst>
          </p:nvPr>
        </p:nvGraphicFramePr>
        <p:xfrm>
          <a:off x="5762980" y="642935"/>
          <a:ext cx="3305822" cy="548640"/>
        </p:xfrm>
        <a:graphic>
          <a:graphicData uri="http://schemas.openxmlformats.org/drawingml/2006/table">
            <a:tbl>
              <a:tblPr>
                <a:tableStyleId>{5C22544A-7EE6-4342-B048-85BDC9FD1C3A}</a:tableStyleId>
              </a:tblPr>
              <a:tblGrid>
                <a:gridCol w="543699">
                  <a:extLst>
                    <a:ext uri="{9D8B030D-6E8A-4147-A177-3AD203B41FA5}">
                      <a16:colId xmlns:a16="http://schemas.microsoft.com/office/drawing/2014/main" val="2117671058"/>
                    </a:ext>
                  </a:extLst>
                </a:gridCol>
                <a:gridCol w="2762123">
                  <a:extLst>
                    <a:ext uri="{9D8B030D-6E8A-4147-A177-3AD203B41FA5}">
                      <a16:colId xmlns:a16="http://schemas.microsoft.com/office/drawing/2014/main" val="2726663097"/>
                    </a:ext>
                  </a:extLst>
                </a:gridCol>
              </a:tblGrid>
              <a:tr h="288032">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担当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和歌山県事業再構築等支援</a:t>
                      </a:r>
                      <a:b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b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総合相談窓口 </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(073-499-8860)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1273983"/>
                  </a:ext>
                </a:extLst>
              </a:tr>
            </a:tbl>
          </a:graphicData>
        </a:graphic>
      </p:graphicFrame>
      <p:sp>
        <p:nvSpPr>
          <p:cNvPr id="8" name="正方形/長方形 7"/>
          <p:cNvSpPr/>
          <p:nvPr/>
        </p:nvSpPr>
        <p:spPr>
          <a:xfrm>
            <a:off x="0" y="0"/>
            <a:ext cx="9144000" cy="548680"/>
          </a:xfrm>
          <a:prstGeom prst="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Meiryo UI" panose="020B0604030504040204" pitchFamily="50" charset="-128"/>
                <a:ea typeface="Meiryo UI" panose="020B0604030504040204" pitchFamily="50" charset="-128"/>
              </a:rPr>
              <a:t>相談窓口</a:t>
            </a:r>
            <a:endParaRPr kumimoji="1" lang="ja-JP" altLang="en-US" sz="2000" b="1" dirty="0">
              <a:solidFill>
                <a:schemeClr val="bg1"/>
              </a:solidFill>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711511493"/>
              </p:ext>
            </p:extLst>
          </p:nvPr>
        </p:nvGraphicFramePr>
        <p:xfrm>
          <a:off x="1370124" y="2952118"/>
          <a:ext cx="6790119" cy="3412900"/>
        </p:xfrm>
        <a:graphic>
          <a:graphicData uri="http://schemas.openxmlformats.org/drawingml/2006/table">
            <a:tbl>
              <a:tblPr>
                <a:tableStyleId>{073A0DAA-6AF3-43AB-8588-CEC1D06C72B9}</a:tableStyleId>
              </a:tblPr>
              <a:tblGrid>
                <a:gridCol w="3086418">
                  <a:extLst>
                    <a:ext uri="{9D8B030D-6E8A-4147-A177-3AD203B41FA5}">
                      <a16:colId xmlns:a16="http://schemas.microsoft.com/office/drawing/2014/main" val="1606909365"/>
                    </a:ext>
                  </a:extLst>
                </a:gridCol>
                <a:gridCol w="1234567">
                  <a:extLst>
                    <a:ext uri="{9D8B030D-6E8A-4147-A177-3AD203B41FA5}">
                      <a16:colId xmlns:a16="http://schemas.microsoft.com/office/drawing/2014/main" val="721906870"/>
                    </a:ext>
                  </a:extLst>
                </a:gridCol>
                <a:gridCol w="1234567">
                  <a:extLst>
                    <a:ext uri="{9D8B030D-6E8A-4147-A177-3AD203B41FA5}">
                      <a16:colId xmlns:a16="http://schemas.microsoft.com/office/drawing/2014/main" val="1007913934"/>
                    </a:ext>
                  </a:extLst>
                </a:gridCol>
                <a:gridCol w="1234567">
                  <a:extLst>
                    <a:ext uri="{9D8B030D-6E8A-4147-A177-3AD203B41FA5}">
                      <a16:colId xmlns:a16="http://schemas.microsoft.com/office/drawing/2014/main" val="1206789317"/>
                    </a:ext>
                  </a:extLst>
                </a:gridCol>
              </a:tblGrid>
              <a:tr h="682580">
                <a:tc>
                  <a:txBody>
                    <a:bodyPr/>
                    <a:lstStyle/>
                    <a:p>
                      <a:pPr algn="ctr" fontAlgn="ctr"/>
                      <a:r>
                        <a:rPr lang="ja-JP" altLang="en-US" sz="2000" b="0" i="0" u="none" strike="noStrike" dirty="0">
                          <a:solidFill>
                            <a:srgbClr val="000000"/>
                          </a:solidFill>
                          <a:effectLst/>
                          <a:latin typeface="Meiryo UI" panose="020B0604030504040204" pitchFamily="50" charset="-128"/>
                          <a:ea typeface="Meiryo UI" panose="020B0604030504040204" pitchFamily="50" charset="-128"/>
                        </a:rPr>
                        <a:t>内容</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2000" b="0" i="0" u="none" strike="noStrike" dirty="0">
                          <a:solidFill>
                            <a:srgbClr val="000000"/>
                          </a:solidFill>
                          <a:effectLst/>
                          <a:latin typeface="Meiryo UI" panose="020B0604030504040204" pitchFamily="50" charset="-128"/>
                          <a:ea typeface="Meiryo UI" panose="020B0604030504040204" pitchFamily="50" charset="-128"/>
                        </a:rPr>
                        <a:t>申請者数</a:t>
                      </a:r>
                      <a:endParaRPr lang="en-US" altLang="ja-JP" sz="2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2000" b="0" i="0" u="none" strike="noStrike" dirty="0">
                          <a:solidFill>
                            <a:srgbClr val="000000"/>
                          </a:solidFill>
                          <a:effectLst/>
                          <a:latin typeface="Meiryo UI" panose="020B0604030504040204" pitchFamily="50" charset="-128"/>
                          <a:ea typeface="Meiryo UI" panose="020B0604030504040204" pitchFamily="50" charset="-128"/>
                        </a:rPr>
                        <a:t>採択者数</a:t>
                      </a:r>
                      <a:endParaRPr lang="en-US" altLang="ja-JP" sz="2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ja-JP" altLang="en-US" sz="2000" b="0" i="0" u="none" strike="noStrike" dirty="0">
                          <a:solidFill>
                            <a:srgbClr val="000000"/>
                          </a:solidFill>
                          <a:effectLst/>
                          <a:latin typeface="Meiryo UI" panose="020B0604030504040204" pitchFamily="50" charset="-128"/>
                          <a:ea typeface="Meiryo UI" panose="020B0604030504040204" pitchFamily="50" charset="-128"/>
                        </a:rPr>
                        <a:t>採択率</a:t>
                      </a:r>
                      <a:endParaRPr lang="en-US" altLang="ja-JP" sz="2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7332846"/>
                  </a:ext>
                </a:extLst>
              </a:tr>
              <a:tr h="682580">
                <a:tc>
                  <a:txBody>
                    <a:bodyPr/>
                    <a:lstStyle/>
                    <a:p>
                      <a:pPr algn="ctr" fontAlgn="ctr"/>
                      <a:r>
                        <a:rPr lang="ja-JP" altLang="en-US" sz="2000" u="none" strike="noStrike" dirty="0">
                          <a:effectLst/>
                        </a:rPr>
                        <a:t>確認書発行</a:t>
                      </a:r>
                      <a:endParaRPr lang="ja-JP" altLang="en-US" sz="2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2000" u="none" strike="noStrike" dirty="0">
                          <a:effectLst/>
                        </a:rPr>
                        <a:t>190</a:t>
                      </a:r>
                      <a:endParaRPr lang="en-US" altLang="ja-JP" sz="2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2000" u="none" strike="noStrike" dirty="0">
                          <a:effectLst/>
                        </a:rPr>
                        <a:t>125</a:t>
                      </a:r>
                      <a:endParaRPr lang="en-US" altLang="ja-JP" sz="2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2000" u="none" strike="noStrike" dirty="0">
                          <a:effectLst/>
                        </a:rPr>
                        <a:t>65.8%</a:t>
                      </a:r>
                      <a:endParaRPr lang="en-US" altLang="ja-JP" sz="2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15540217"/>
                  </a:ext>
                </a:extLst>
              </a:tr>
              <a:tr h="682580">
                <a:tc>
                  <a:txBody>
                    <a:bodyPr/>
                    <a:lstStyle/>
                    <a:p>
                      <a:pPr algn="ctr" fontAlgn="ctr"/>
                      <a:r>
                        <a:rPr lang="ja-JP" altLang="en-US" sz="2000" u="none" strike="noStrike" dirty="0">
                          <a:effectLst/>
                        </a:rPr>
                        <a:t>計画書支援</a:t>
                      </a:r>
                      <a:endParaRPr lang="ja-JP" altLang="en-US" sz="2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2000" u="none" strike="noStrike" dirty="0">
                          <a:effectLst/>
                        </a:rPr>
                        <a:t>75</a:t>
                      </a:r>
                      <a:endParaRPr lang="en-US" altLang="ja-JP" sz="2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2000" u="none" strike="noStrike" dirty="0">
                          <a:effectLst/>
                        </a:rPr>
                        <a:t>46</a:t>
                      </a:r>
                      <a:endParaRPr lang="en-US" altLang="ja-JP" sz="2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altLang="ja-JP" sz="2000" u="none" strike="noStrike" dirty="0">
                          <a:effectLst/>
                        </a:rPr>
                        <a:t>61.3%</a:t>
                      </a:r>
                      <a:endParaRPr lang="en-US" altLang="ja-JP" sz="2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0349615"/>
                  </a:ext>
                </a:extLst>
              </a:tr>
              <a:tr h="682580">
                <a:tc>
                  <a:txBody>
                    <a:bodyPr/>
                    <a:lstStyle/>
                    <a:p>
                      <a:pPr algn="ctr" fontAlgn="ctr"/>
                      <a:r>
                        <a:rPr lang="ja-JP" altLang="en-US" sz="2000" u="none" strike="noStrike" dirty="0">
                          <a:effectLst/>
                        </a:rPr>
                        <a:t>小計</a:t>
                      </a:r>
                      <a:endParaRPr lang="ja-JP" altLang="en-US" sz="2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ja-JP" sz="2000" u="none" strike="noStrike" dirty="0">
                          <a:effectLst/>
                        </a:rPr>
                        <a:t>265</a:t>
                      </a:r>
                      <a:endParaRPr lang="en-US" altLang="ja-JP" sz="2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ja-JP" sz="2000" u="none" strike="noStrike" dirty="0">
                          <a:effectLst/>
                        </a:rPr>
                        <a:t>171</a:t>
                      </a:r>
                      <a:endParaRPr lang="en-US" altLang="ja-JP" sz="2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ctr"/>
                      <a:r>
                        <a:rPr lang="en-US" altLang="ja-JP" sz="2000" b="1" u="none" strike="noStrike" dirty="0">
                          <a:solidFill>
                            <a:srgbClr val="FF0000"/>
                          </a:solidFill>
                          <a:effectLst/>
                        </a:rPr>
                        <a:t>64.5%</a:t>
                      </a:r>
                      <a:endParaRPr lang="en-US" altLang="ja-JP" sz="2000" b="1" i="0" u="none" strike="noStrike" dirty="0">
                        <a:solidFill>
                          <a:srgbClr val="FF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935791903"/>
                  </a:ext>
                </a:extLst>
              </a:tr>
              <a:tr h="682580">
                <a:tc>
                  <a:txBody>
                    <a:bodyPr/>
                    <a:lstStyle/>
                    <a:p>
                      <a:pPr algn="ctr" fontAlgn="ctr"/>
                      <a:r>
                        <a:rPr lang="ja-JP" altLang="en-US" sz="2000" u="none" strike="noStrike" dirty="0">
                          <a:effectLst/>
                        </a:rPr>
                        <a:t>県全体</a:t>
                      </a:r>
                      <a:endParaRPr lang="ja-JP" altLang="en-US" sz="2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altLang="ja-JP" sz="2000" u="none" strike="noStrike" dirty="0">
                          <a:effectLst/>
                        </a:rPr>
                        <a:t>1,579</a:t>
                      </a:r>
                      <a:endParaRPr lang="en-US" altLang="ja-JP" sz="2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altLang="ja-JP" sz="2000" u="none" strike="noStrike" dirty="0">
                          <a:effectLst/>
                        </a:rPr>
                        <a:t>751</a:t>
                      </a:r>
                      <a:endParaRPr lang="en-US" altLang="ja-JP" sz="2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ctr"/>
                      <a:r>
                        <a:rPr lang="en-US" altLang="ja-JP" sz="2000" u="none" strike="noStrike" dirty="0">
                          <a:effectLst/>
                        </a:rPr>
                        <a:t>47.6%</a:t>
                      </a:r>
                      <a:endParaRPr lang="en-US" altLang="ja-JP" sz="2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421810016"/>
                  </a:ext>
                </a:extLst>
              </a:tr>
            </a:tbl>
          </a:graphicData>
        </a:graphic>
      </p:graphicFrame>
      <p:sp>
        <p:nvSpPr>
          <p:cNvPr id="10" name="正方形/長方形 9"/>
          <p:cNvSpPr/>
          <p:nvPr/>
        </p:nvSpPr>
        <p:spPr>
          <a:xfrm>
            <a:off x="68802" y="2431216"/>
            <a:ext cx="3276000" cy="426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lvl="0" algn="ctr" defTabSz="914400">
              <a:defRPr/>
            </a:pPr>
            <a:r>
              <a:rPr kumimoji="1" lang="ja-JP" altLang="en-US" sz="2000" b="1" dirty="0">
                <a:solidFill>
                  <a:schemeClr val="tx1"/>
                </a:solidFill>
                <a:latin typeface="Meiryo UI" panose="020B0604030504040204" pitchFamily="50" charset="-128"/>
                <a:ea typeface="Meiryo UI" panose="020B0604030504040204" pitchFamily="50" charset="-128"/>
              </a:rPr>
              <a:t>総合相談窓口に係る採択率</a:t>
            </a:r>
          </a:p>
        </p:txBody>
      </p:sp>
      <p:sp>
        <p:nvSpPr>
          <p:cNvPr id="11" name="正方形/長方形 10"/>
          <p:cNvSpPr/>
          <p:nvPr/>
        </p:nvSpPr>
        <p:spPr>
          <a:xfrm>
            <a:off x="3297340" y="2530780"/>
            <a:ext cx="4853076" cy="365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lvl="0" algn="ctr" defTabSz="914400">
              <a:defRPr/>
            </a:pPr>
            <a:r>
              <a:rPr kumimoji="1" lang="en-US" altLang="ja-JP" sz="1600" dirty="0">
                <a:solidFill>
                  <a:schemeClr val="tx1"/>
                </a:solidFill>
                <a:latin typeface="Meiryo UI" panose="020B0604030504040204" pitchFamily="50" charset="-128"/>
                <a:ea typeface="Meiryo UI" panose="020B0604030504040204" pitchFamily="50" charset="-128"/>
              </a:rPr>
              <a:t>※1~11</a:t>
            </a:r>
            <a:r>
              <a:rPr kumimoji="1" lang="ja-JP" altLang="en-US" sz="1600" dirty="0">
                <a:solidFill>
                  <a:schemeClr val="tx1"/>
                </a:solidFill>
                <a:latin typeface="Meiryo UI" panose="020B0604030504040204" pitchFamily="50" charset="-128"/>
                <a:ea typeface="Meiryo UI" panose="020B0604030504040204" pitchFamily="50" charset="-128"/>
              </a:rPr>
              <a:t>回目を累計　</a:t>
            </a:r>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通常枠、特別枠等を累計</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42057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0"/>
            <a:ext cx="9144000" cy="548680"/>
          </a:xfrm>
          <a:prstGeom prst="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Meiryo UI" panose="020B0604030504040204" pitchFamily="50" charset="-128"/>
                <a:ea typeface="Meiryo UI" panose="020B0604030504040204" pitchFamily="50" charset="-128"/>
              </a:rPr>
              <a:t>相談窓口</a:t>
            </a:r>
            <a:endParaRPr kumimoji="1" lang="ja-JP" altLang="en-US" sz="2000" b="1" dirty="0">
              <a:solidFill>
                <a:schemeClr val="bg1"/>
              </a:solidFill>
              <a:latin typeface="Meiryo UI" panose="020B0604030504040204" pitchFamily="50" charset="-128"/>
              <a:ea typeface="Meiryo UI" panose="020B0604030504040204" pitchFamily="50" charset="-128"/>
            </a:endParaRPr>
          </a:p>
        </p:txBody>
      </p:sp>
      <p:sp>
        <p:nvSpPr>
          <p:cNvPr id="8" name="正方形/長方形 7"/>
          <p:cNvSpPr/>
          <p:nvPr/>
        </p:nvSpPr>
        <p:spPr>
          <a:xfrm>
            <a:off x="68802" y="1123036"/>
            <a:ext cx="9000000" cy="900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defRPr/>
            </a:pPr>
            <a:r>
              <a:rPr kumimoji="0"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lang="ja-JP" altLang="en-US" sz="1600" dirty="0">
                <a:solidFill>
                  <a:prstClr val="black"/>
                </a:solidFill>
                <a:latin typeface="Meiryo UI" panose="020B0604030504040204" pitchFamily="50" charset="-128"/>
                <a:ea typeface="Meiryo UI" panose="020B0604030504040204" pitchFamily="50" charset="-128"/>
              </a:rPr>
              <a:t>海外進出に関心がある方を対象に、市場調査の実施、貿易や投資などに係る国際間取引の相談を受けます。また、他関係機関とし連携し、海外での商談アレンジや通訳、商品開発へのアドバイスなど、海外ビジネス実現のための総合的なサポートを実施します。</a:t>
            </a:r>
            <a:endParaRPr lang="en-US" altLang="ja-JP" sz="1600" dirty="0">
              <a:solidFill>
                <a:prstClr val="black"/>
              </a:solidFill>
              <a:latin typeface="Meiryo UI" panose="020B0604030504040204" pitchFamily="50" charset="-128"/>
              <a:ea typeface="Meiryo UI" panose="020B0604030504040204" pitchFamily="50" charset="-128"/>
            </a:endParaRPr>
          </a:p>
        </p:txBody>
      </p:sp>
      <p:sp>
        <p:nvSpPr>
          <p:cNvPr id="9" name="正方形/長方形 8"/>
          <p:cNvSpPr/>
          <p:nvPr/>
        </p:nvSpPr>
        <p:spPr>
          <a:xfrm>
            <a:off x="68802" y="644206"/>
            <a:ext cx="2488131" cy="426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gn="ctr">
              <a:lnSpc>
                <a:spcPts val="2400"/>
              </a:lnSpc>
            </a:pPr>
            <a:r>
              <a:rPr lang="ja-JP" altLang="en-US" sz="2000" b="1" dirty="0">
                <a:solidFill>
                  <a:schemeClr val="bg1"/>
                </a:solidFill>
                <a:latin typeface="+mn-ea"/>
              </a:rPr>
              <a:t>国際サポートデスク</a:t>
            </a:r>
          </a:p>
        </p:txBody>
      </p:sp>
      <p:graphicFrame>
        <p:nvGraphicFramePr>
          <p:cNvPr id="10" name="表 9"/>
          <p:cNvGraphicFramePr>
            <a:graphicFrameLocks noGrp="1"/>
          </p:cNvGraphicFramePr>
          <p:nvPr>
            <p:extLst>
              <p:ext uri="{D42A27DB-BD31-4B8C-83A1-F6EECF244321}">
                <p14:modId xmlns:p14="http://schemas.microsoft.com/office/powerpoint/2010/main" val="2603977481"/>
              </p:ext>
            </p:extLst>
          </p:nvPr>
        </p:nvGraphicFramePr>
        <p:xfrm>
          <a:off x="4194067" y="753764"/>
          <a:ext cx="4680000" cy="320040"/>
        </p:xfrm>
        <a:graphic>
          <a:graphicData uri="http://schemas.openxmlformats.org/drawingml/2006/table">
            <a:tbl>
              <a:tblPr>
                <a:tableStyleId>{5C22544A-7EE6-4342-B048-85BDC9FD1C3A}</a:tableStyleId>
              </a:tblPr>
              <a:tblGrid>
                <a:gridCol w="898227">
                  <a:extLst>
                    <a:ext uri="{9D8B030D-6E8A-4147-A177-3AD203B41FA5}">
                      <a16:colId xmlns:a16="http://schemas.microsoft.com/office/drawing/2014/main" val="2117671058"/>
                    </a:ext>
                  </a:extLst>
                </a:gridCol>
                <a:gridCol w="3781773">
                  <a:extLst>
                    <a:ext uri="{9D8B030D-6E8A-4147-A177-3AD203B41FA5}">
                      <a16:colId xmlns:a16="http://schemas.microsoft.com/office/drawing/2014/main" val="2726663097"/>
                    </a:ext>
                  </a:extLst>
                </a:gridCol>
              </a:tblGrid>
              <a:tr h="288032">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担当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国際サポートデスク（</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073-433-2837</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1273983"/>
                  </a:ext>
                </a:extLst>
              </a:tr>
            </a:tbl>
          </a:graphicData>
        </a:graphic>
      </p:graphicFrame>
      <p:sp>
        <p:nvSpPr>
          <p:cNvPr id="11" name="スライド番号プレースホルダー 7"/>
          <p:cNvSpPr>
            <a:spLocks noGrp="1"/>
          </p:cNvSpPr>
          <p:nvPr>
            <p:ph type="sldNum" sz="quarter" idx="12"/>
          </p:nvPr>
        </p:nvSpPr>
        <p:spPr>
          <a:xfrm>
            <a:off x="8636802" y="6534000"/>
            <a:ext cx="432000" cy="324000"/>
          </a:xfrm>
        </p:spPr>
        <p:txBody>
          <a:bodyPr/>
          <a:lstStyle/>
          <a:p>
            <a:r>
              <a:rPr kumimoji="1" lang="en-US" altLang="ja-JP" dirty="0"/>
              <a:t>14</a:t>
            </a:r>
            <a:endParaRPr kumimoji="1" lang="ja-JP" altLang="en-US" dirty="0"/>
          </a:p>
        </p:txBody>
      </p:sp>
      <p:sp>
        <p:nvSpPr>
          <p:cNvPr id="12" name="正方形/長方形 11">
            <a:extLst>
              <a:ext uri="{FF2B5EF4-FFF2-40B4-BE49-F238E27FC236}">
                <a16:creationId xmlns:a16="http://schemas.microsoft.com/office/drawing/2014/main" id="{1A373248-44C9-4EF9-BF75-51A70B7F2B5D}"/>
              </a:ext>
            </a:extLst>
          </p:cNvPr>
          <p:cNvSpPr/>
          <p:nvPr/>
        </p:nvSpPr>
        <p:spPr>
          <a:xfrm>
            <a:off x="68802" y="5578997"/>
            <a:ext cx="9000000" cy="900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defRPr/>
            </a:pPr>
            <a:r>
              <a:rPr kumimoji="0"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lang="ja-JP" altLang="en-US" sz="1600" dirty="0">
                <a:solidFill>
                  <a:prstClr val="black"/>
                </a:solidFill>
                <a:latin typeface="Meiryo UI" panose="020B0604030504040204" pitchFamily="50" charset="-128"/>
                <a:ea typeface="Meiryo UI" panose="020B0604030504040204" pitchFamily="50" charset="-128"/>
              </a:rPr>
              <a:t>中小企業者が抱える取引上のトラブルでお困りの方に、問題解決に向けたアドバイスを行います。</a:t>
            </a: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r>
              <a:rPr lang="ja-JP" altLang="en-US" sz="1600" dirty="0">
                <a:solidFill>
                  <a:prstClr val="black"/>
                </a:solidFill>
                <a:latin typeface="Meiryo UI" panose="020B0604030504040204" pitchFamily="50" charset="-128"/>
                <a:ea typeface="Meiryo UI" panose="020B0604030504040204" pitchFamily="50" charset="-128"/>
              </a:rPr>
              <a:t>　　・専門相談員がスムーズな下請取引を行うための価格交渉サポートを行います。</a:t>
            </a: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r>
              <a:rPr lang="ja-JP" altLang="en-US" sz="1600" dirty="0">
                <a:solidFill>
                  <a:prstClr val="black"/>
                </a:solidFill>
                <a:latin typeface="Meiryo UI" panose="020B0604030504040204" pitchFamily="50" charset="-128"/>
                <a:ea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rPr>
              <a:t>B to B</a:t>
            </a:r>
            <a:r>
              <a:rPr lang="ja-JP" altLang="en-US" sz="1600" dirty="0">
                <a:solidFill>
                  <a:prstClr val="black"/>
                </a:solidFill>
                <a:latin typeface="Meiryo UI" panose="020B0604030504040204" pitchFamily="50" charset="-128"/>
                <a:ea typeface="Meiryo UI" panose="020B0604030504040204" pitchFamily="50" charset="-128"/>
              </a:rPr>
              <a:t>取引上のトラブルについて必要に応じ無料の弁護士相談を実施します。</a:t>
            </a:r>
            <a:endParaRPr lang="en-US" altLang="ja-JP" sz="1600" dirty="0">
              <a:solidFill>
                <a:prstClr val="black"/>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5145CE2A-0637-4977-9EAF-B4244C03EBE7}"/>
              </a:ext>
            </a:extLst>
          </p:cNvPr>
          <p:cNvSpPr/>
          <p:nvPr/>
        </p:nvSpPr>
        <p:spPr>
          <a:xfrm>
            <a:off x="68802" y="5100167"/>
            <a:ext cx="2088000" cy="426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gn="ctr">
              <a:lnSpc>
                <a:spcPts val="2400"/>
              </a:lnSpc>
            </a:pPr>
            <a:r>
              <a:rPr lang="ja-JP" altLang="en-US" sz="2000" b="1" dirty="0">
                <a:solidFill>
                  <a:schemeClr val="bg1"/>
                </a:solidFill>
                <a:latin typeface="+mn-ea"/>
              </a:rPr>
              <a:t>下請かけこみ寺</a:t>
            </a:r>
          </a:p>
        </p:txBody>
      </p:sp>
      <p:graphicFrame>
        <p:nvGraphicFramePr>
          <p:cNvPr id="14" name="表 13">
            <a:extLst>
              <a:ext uri="{FF2B5EF4-FFF2-40B4-BE49-F238E27FC236}">
                <a16:creationId xmlns:a16="http://schemas.microsoft.com/office/drawing/2014/main" id="{EEB6FC25-343A-4385-BB17-1735121D7814}"/>
              </a:ext>
            </a:extLst>
          </p:cNvPr>
          <p:cNvGraphicFramePr>
            <a:graphicFrameLocks noGrp="1"/>
          </p:cNvGraphicFramePr>
          <p:nvPr/>
        </p:nvGraphicFramePr>
        <p:xfrm>
          <a:off x="4194067" y="5209725"/>
          <a:ext cx="4680000" cy="320040"/>
        </p:xfrm>
        <a:graphic>
          <a:graphicData uri="http://schemas.openxmlformats.org/drawingml/2006/table">
            <a:tbl>
              <a:tblPr>
                <a:tableStyleId>{5C22544A-7EE6-4342-B048-85BDC9FD1C3A}</a:tableStyleId>
              </a:tblPr>
              <a:tblGrid>
                <a:gridCol w="898227">
                  <a:extLst>
                    <a:ext uri="{9D8B030D-6E8A-4147-A177-3AD203B41FA5}">
                      <a16:colId xmlns:a16="http://schemas.microsoft.com/office/drawing/2014/main" val="2117671058"/>
                    </a:ext>
                  </a:extLst>
                </a:gridCol>
                <a:gridCol w="3781773">
                  <a:extLst>
                    <a:ext uri="{9D8B030D-6E8A-4147-A177-3AD203B41FA5}">
                      <a16:colId xmlns:a16="http://schemas.microsoft.com/office/drawing/2014/main" val="2726663097"/>
                    </a:ext>
                  </a:extLst>
                </a:gridCol>
              </a:tblGrid>
              <a:tr h="288032">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担当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和歌山県下請かけこみ寺（</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0120-418-618</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1273983"/>
                  </a:ext>
                </a:extLst>
              </a:tr>
            </a:tbl>
          </a:graphicData>
        </a:graphic>
      </p:graphicFrame>
      <p:sp>
        <p:nvSpPr>
          <p:cNvPr id="15" name="正方形/長方形 14">
            <a:extLst>
              <a:ext uri="{FF2B5EF4-FFF2-40B4-BE49-F238E27FC236}">
                <a16:creationId xmlns:a16="http://schemas.microsoft.com/office/drawing/2014/main" id="{84E1C6A7-8E78-425A-9B85-D171A1398965}"/>
              </a:ext>
            </a:extLst>
          </p:cNvPr>
          <p:cNvSpPr/>
          <p:nvPr/>
        </p:nvSpPr>
        <p:spPr>
          <a:xfrm>
            <a:off x="72000" y="2613016"/>
            <a:ext cx="9000000" cy="2376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defRPr/>
            </a:pPr>
            <a:r>
              <a:rPr kumimoji="0"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lang="ja-JP" altLang="en-US" sz="1600" dirty="0">
                <a:solidFill>
                  <a:prstClr val="black"/>
                </a:solidFill>
                <a:latin typeface="Meiryo UI" panose="020B0604030504040204" pitchFamily="50" charset="-128"/>
                <a:ea typeface="Meiryo UI" panose="020B0604030504040204" pitchFamily="50" charset="-128"/>
              </a:rPr>
              <a:t>中小企業・小規模事業者の皆様の売上拡大や創業・事業承継、経営改善等のあらゆる</a:t>
            </a:r>
            <a:r>
              <a:rPr lang="en-US" altLang="ja-JP" sz="1600" dirty="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お悩み</a:t>
            </a:r>
            <a:r>
              <a:rPr lang="en-US" altLang="ja-JP" sz="1600" dirty="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に</a:t>
            </a: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r>
              <a:rPr lang="ja-JP" altLang="en-US" sz="1600" dirty="0">
                <a:solidFill>
                  <a:prstClr val="black"/>
                </a:solidFill>
                <a:latin typeface="Meiryo UI" panose="020B0604030504040204" pitchFamily="50" charset="-128"/>
                <a:ea typeface="Meiryo UI" panose="020B0604030504040204" pitchFamily="50" charset="-128"/>
              </a:rPr>
              <a:t>多様な専門家が無料で何度でもワンストップで相談対応します。</a:t>
            </a: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r>
              <a:rPr lang="ja-JP" altLang="en-US" sz="1600" dirty="0">
                <a:solidFill>
                  <a:prstClr val="black"/>
                </a:solidFill>
                <a:latin typeface="Meiryo UI" panose="020B0604030504040204" pitchFamily="50" charset="-128"/>
                <a:ea typeface="Meiryo UI" panose="020B0604030504040204" pitchFamily="50" charset="-128"/>
              </a:rPr>
              <a:t>　経営改善や課題解決へ向けて一歩踏み込んだ提案を行うとともに、相談内容に応じて適切な専門</a:t>
            </a: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r>
              <a:rPr lang="ja-JP" altLang="en-US" sz="1600" dirty="0">
                <a:solidFill>
                  <a:prstClr val="black"/>
                </a:solidFill>
                <a:latin typeface="Meiryo UI" panose="020B0604030504040204" pitchFamily="50" charset="-128"/>
                <a:ea typeface="Meiryo UI" panose="020B0604030504040204" pitchFamily="50" charset="-128"/>
              </a:rPr>
              <a:t>機関への紹介等も行います。</a:t>
            </a: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r>
              <a:rPr lang="ja-JP" altLang="en-US" sz="1600" dirty="0">
                <a:solidFill>
                  <a:prstClr val="black"/>
                </a:solidFill>
                <a:latin typeface="Meiryo UI" panose="020B0604030504040204" pitchFamily="50" charset="-128"/>
                <a:ea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rPr>
              <a:t>IT</a:t>
            </a:r>
            <a:r>
              <a:rPr lang="ja-JP" altLang="en-US" sz="1600" dirty="0">
                <a:solidFill>
                  <a:prstClr val="black"/>
                </a:solidFill>
                <a:latin typeface="Meiryo UI" panose="020B0604030504040204" pitchFamily="50" charset="-128"/>
                <a:ea typeface="Meiryo UI" panose="020B0604030504040204" pitchFamily="50" charset="-128"/>
              </a:rPr>
              <a:t>やデザイン、</a:t>
            </a:r>
            <a:r>
              <a:rPr lang="en-US" altLang="ja-JP" sz="1600" dirty="0">
                <a:solidFill>
                  <a:prstClr val="black"/>
                </a:solidFill>
                <a:latin typeface="Meiryo UI" panose="020B0604030504040204" pitchFamily="50" charset="-128"/>
                <a:ea typeface="Meiryo UI" panose="020B0604030504040204" pitchFamily="50" charset="-128"/>
              </a:rPr>
              <a:t>EC</a:t>
            </a:r>
            <a:r>
              <a:rPr lang="ja-JP" altLang="en-US" sz="1600" dirty="0">
                <a:solidFill>
                  <a:prstClr val="black"/>
                </a:solidFill>
                <a:latin typeface="Meiryo UI" panose="020B0604030504040204" pitchFamily="50" charset="-128"/>
                <a:ea typeface="Meiryo UI" panose="020B0604030504040204" pitchFamily="50" charset="-128"/>
              </a:rPr>
              <a:t>、社労士・弁護士・税理士等の専門的な相談もお受けしています。</a:t>
            </a: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r>
              <a:rPr lang="ja-JP" altLang="en-US" sz="1600" dirty="0">
                <a:solidFill>
                  <a:prstClr val="black"/>
                </a:solidFill>
                <a:latin typeface="Meiryo UI" panose="020B0604030504040204" pitchFamily="50" charset="-128"/>
                <a:ea typeface="Meiryo UI" panose="020B0604030504040204" pitchFamily="50" charset="-128"/>
              </a:rPr>
              <a:t>　　＜出張相談会・勉強会等の開催＞</a:t>
            </a: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r>
              <a:rPr lang="ja-JP" altLang="en-US" sz="1600" dirty="0">
                <a:solidFill>
                  <a:prstClr val="black"/>
                </a:solidFill>
                <a:latin typeface="Meiryo UI" panose="020B0604030504040204" pitchFamily="50" charset="-128"/>
                <a:ea typeface="Meiryo UI" panose="020B0604030504040204" pitchFamily="50" charset="-128"/>
              </a:rPr>
              <a:t>　　・県内の商工会議所等で出張相談会を開催</a:t>
            </a: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r>
              <a:rPr lang="ja-JP" altLang="en-US" sz="1600" dirty="0">
                <a:solidFill>
                  <a:prstClr val="black"/>
                </a:solidFill>
                <a:latin typeface="Meiryo UI" panose="020B0604030504040204" pitchFamily="50" charset="-128"/>
                <a:ea typeface="Meiryo UI" panose="020B0604030504040204" pitchFamily="50" charset="-128"/>
              </a:rPr>
              <a:t>　　・各コーディネーターが様々な分野の勉強会を開催</a:t>
            </a:r>
            <a:endParaRPr lang="en-US" altLang="ja-JP" sz="1600" dirty="0">
              <a:solidFill>
                <a:prstClr val="black"/>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B980D810-D845-4011-8189-052DF3BDEFCF}"/>
              </a:ext>
            </a:extLst>
          </p:cNvPr>
          <p:cNvSpPr/>
          <p:nvPr/>
        </p:nvSpPr>
        <p:spPr>
          <a:xfrm>
            <a:off x="72000" y="2134187"/>
            <a:ext cx="2088000" cy="426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gn="ctr">
              <a:lnSpc>
                <a:spcPts val="2400"/>
              </a:lnSpc>
            </a:pPr>
            <a:r>
              <a:rPr lang="ja-JP" altLang="en-US" sz="2000" b="1" dirty="0">
                <a:solidFill>
                  <a:schemeClr val="bg1"/>
                </a:solidFill>
                <a:latin typeface="游ゴシック" panose="020B0400000000000000" pitchFamily="50" charset="-128"/>
              </a:rPr>
              <a:t>よろず支援拠点</a:t>
            </a:r>
            <a:endParaRPr lang="ja-JP" altLang="en-US" sz="2000" b="1" dirty="0">
              <a:solidFill>
                <a:schemeClr val="bg1"/>
              </a:solidFill>
              <a:latin typeface="游ゴシック" panose="020B0400000000000000" pitchFamily="50" charset="-128"/>
              <a:ea typeface="游ゴシック" panose="020B0400000000000000" pitchFamily="50" charset="-128"/>
            </a:endParaRPr>
          </a:p>
        </p:txBody>
      </p:sp>
      <p:graphicFrame>
        <p:nvGraphicFramePr>
          <p:cNvPr id="17" name="表 16">
            <a:extLst>
              <a:ext uri="{FF2B5EF4-FFF2-40B4-BE49-F238E27FC236}">
                <a16:creationId xmlns:a16="http://schemas.microsoft.com/office/drawing/2014/main" id="{916A1C30-0171-4E87-B3DA-CB406743C3B1}"/>
              </a:ext>
            </a:extLst>
          </p:cNvPr>
          <p:cNvGraphicFramePr>
            <a:graphicFrameLocks noGrp="1"/>
          </p:cNvGraphicFramePr>
          <p:nvPr>
            <p:extLst>
              <p:ext uri="{D42A27DB-BD31-4B8C-83A1-F6EECF244321}">
                <p14:modId xmlns:p14="http://schemas.microsoft.com/office/powerpoint/2010/main" val="4214431458"/>
              </p:ext>
            </p:extLst>
          </p:nvPr>
        </p:nvGraphicFramePr>
        <p:xfrm>
          <a:off x="4239596" y="2237508"/>
          <a:ext cx="4680000" cy="320040"/>
        </p:xfrm>
        <a:graphic>
          <a:graphicData uri="http://schemas.openxmlformats.org/drawingml/2006/table">
            <a:tbl>
              <a:tblPr>
                <a:tableStyleId>{5C22544A-7EE6-4342-B048-85BDC9FD1C3A}</a:tableStyleId>
              </a:tblPr>
              <a:tblGrid>
                <a:gridCol w="898227">
                  <a:extLst>
                    <a:ext uri="{9D8B030D-6E8A-4147-A177-3AD203B41FA5}">
                      <a16:colId xmlns:a16="http://schemas.microsoft.com/office/drawing/2014/main" val="2117671058"/>
                    </a:ext>
                  </a:extLst>
                </a:gridCol>
                <a:gridCol w="3781773">
                  <a:extLst>
                    <a:ext uri="{9D8B030D-6E8A-4147-A177-3AD203B41FA5}">
                      <a16:colId xmlns:a16="http://schemas.microsoft.com/office/drawing/2014/main" val="2726663097"/>
                    </a:ext>
                  </a:extLst>
                </a:gridCol>
              </a:tblGrid>
              <a:tr h="288032">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担当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和歌山県よろず支援拠点（</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073-433-3100</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1273983"/>
                  </a:ext>
                </a:extLst>
              </a:tr>
            </a:tbl>
          </a:graphicData>
        </a:graphic>
      </p:graphicFrame>
      <p:sp>
        <p:nvSpPr>
          <p:cNvPr id="18" name="object 16">
            <a:extLst>
              <a:ext uri="{FF2B5EF4-FFF2-40B4-BE49-F238E27FC236}">
                <a16:creationId xmlns:a16="http://schemas.microsoft.com/office/drawing/2014/main" id="{E712E46E-5C90-466C-9220-C48A3DD87D2C}"/>
              </a:ext>
            </a:extLst>
          </p:cNvPr>
          <p:cNvSpPr/>
          <p:nvPr/>
        </p:nvSpPr>
        <p:spPr>
          <a:xfrm>
            <a:off x="7617265" y="3581282"/>
            <a:ext cx="1260000" cy="1260000"/>
          </a:xfrm>
          <a:prstGeom prst="rect">
            <a:avLst/>
          </a:prstGeom>
          <a:blipFill>
            <a:blip r:embed="rId2" cstate="print"/>
            <a:stretch>
              <a:fillRect/>
            </a:stretch>
          </a:blipFill>
        </p:spPr>
        <p:txBody>
          <a:bodyPr wrap="square" lIns="0" tIns="0" rIns="0" bIns="0" rtlCol="0"/>
          <a:lstStyle/>
          <a:p>
            <a:endParaRPr dirty="0"/>
          </a:p>
        </p:txBody>
      </p:sp>
      <p:pic>
        <p:nvPicPr>
          <p:cNvPr id="19" name="図 18">
            <a:extLst>
              <a:ext uri="{FF2B5EF4-FFF2-40B4-BE49-F238E27FC236}">
                <a16:creationId xmlns:a16="http://schemas.microsoft.com/office/drawing/2014/main" id="{E13A09AB-C09F-4E20-A1F9-004683396136}"/>
              </a:ext>
            </a:extLst>
          </p:cNvPr>
          <p:cNvPicPr/>
          <p:nvPr/>
        </p:nvPicPr>
        <p:blipFill rotWithShape="1">
          <a:blip r:embed="rId3" cstate="print">
            <a:extLst>
              <a:ext uri="{28A0092B-C50C-407E-A947-70E740481C1C}">
                <a14:useLocalDpi xmlns:a14="http://schemas.microsoft.com/office/drawing/2010/main" val="0"/>
              </a:ext>
            </a:extLst>
          </a:blip>
          <a:srcRect l="6624" t="6989" r="6487" b="7602"/>
          <a:stretch/>
        </p:blipFill>
        <p:spPr bwMode="auto">
          <a:xfrm>
            <a:off x="6584921" y="4157282"/>
            <a:ext cx="684000" cy="684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64187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365575" y="157490"/>
            <a:ext cx="6300000" cy="442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gn="ctr">
              <a:lnSpc>
                <a:spcPts val="2400"/>
              </a:lnSpc>
            </a:pPr>
            <a:r>
              <a:rPr lang="ja-JP" altLang="en-US" sz="2200" b="1" dirty="0">
                <a:solidFill>
                  <a:schemeClr val="tx1"/>
                </a:solidFill>
                <a:latin typeface="游ゴシック" panose="020B0400000000000000" pitchFamily="50" charset="-128"/>
              </a:rPr>
              <a:t>公益財団法人わかやま産業振興財団　支援策</a:t>
            </a:r>
            <a:endParaRPr lang="en-US" altLang="ja-JP" sz="2200" b="1" dirty="0">
              <a:solidFill>
                <a:schemeClr val="tx1"/>
              </a:solidFill>
              <a:latin typeface="游ゴシック" panose="020B0400000000000000" pitchFamily="50" charset="-128"/>
            </a:endParaRPr>
          </a:p>
        </p:txBody>
      </p:sp>
      <p:sp>
        <p:nvSpPr>
          <p:cNvPr id="10" name="正方形/長方形 9"/>
          <p:cNvSpPr/>
          <p:nvPr/>
        </p:nvSpPr>
        <p:spPr>
          <a:xfrm>
            <a:off x="175977" y="746338"/>
            <a:ext cx="4248000" cy="426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gn="ctr">
              <a:lnSpc>
                <a:spcPts val="2400"/>
              </a:lnSpc>
            </a:pPr>
            <a:r>
              <a:rPr lang="ja-JP" altLang="en-US" sz="1600" dirty="0">
                <a:solidFill>
                  <a:schemeClr val="tx1"/>
                </a:solidFill>
                <a:latin typeface="游ゴシック" panose="020B0400000000000000" pitchFamily="50" charset="-128"/>
              </a:rPr>
              <a:t>～皆様方のニーズに応じてご活用ください～</a:t>
            </a:r>
            <a:endParaRPr lang="en-US" altLang="ja-JP" sz="1600" dirty="0">
              <a:solidFill>
                <a:schemeClr val="tx1"/>
              </a:solidFill>
              <a:latin typeface="游ゴシック" panose="020B0400000000000000" pitchFamily="50" charset="-128"/>
            </a:endParaRPr>
          </a:p>
        </p:txBody>
      </p:sp>
      <p:grpSp>
        <p:nvGrpSpPr>
          <p:cNvPr id="16" name="グループ化 15"/>
          <p:cNvGrpSpPr/>
          <p:nvPr/>
        </p:nvGrpSpPr>
        <p:grpSpPr>
          <a:xfrm>
            <a:off x="189758" y="1283714"/>
            <a:ext cx="4320000" cy="756947"/>
            <a:chOff x="196699" y="912900"/>
            <a:chExt cx="4320000" cy="756947"/>
          </a:xfrm>
        </p:grpSpPr>
        <p:sp>
          <p:nvSpPr>
            <p:cNvPr id="23" name="正方形/長方形 22"/>
            <p:cNvSpPr/>
            <p:nvPr/>
          </p:nvSpPr>
          <p:spPr>
            <a:xfrm>
              <a:off x="196699" y="912900"/>
              <a:ext cx="4320000" cy="3283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defRPr/>
              </a:pPr>
              <a:r>
                <a:rPr kumimoji="1" lang="ja-JP" altLang="en-US" sz="1600" b="1" dirty="0">
                  <a:solidFill>
                    <a:schemeClr val="bg1"/>
                  </a:solidFill>
                  <a:latin typeface="Meiryo UI" panose="020B0604030504040204" pitchFamily="50" charset="-128"/>
                  <a:ea typeface="Meiryo UI" panose="020B0604030504040204" pitchFamily="50" charset="-128"/>
                </a:rPr>
                <a:t>①創業したい！</a:t>
              </a:r>
            </a:p>
          </p:txBody>
        </p:sp>
        <p:sp>
          <p:nvSpPr>
            <p:cNvPr id="24" name="正方形/長方形 23"/>
            <p:cNvSpPr/>
            <p:nvPr/>
          </p:nvSpPr>
          <p:spPr>
            <a:xfrm>
              <a:off x="248479" y="1212407"/>
              <a:ext cx="3744000" cy="403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nSpc>
                  <a:spcPts val="2400"/>
                </a:lnSpc>
              </a:pPr>
              <a:r>
                <a:rPr lang="ja-JP" altLang="en-US" sz="1400" dirty="0">
                  <a:solidFill>
                    <a:schemeClr val="tx1"/>
                  </a:solidFill>
                  <a:latin typeface="游ゴシック" panose="020B0400000000000000" pitchFamily="50" charset="-128"/>
                </a:rPr>
                <a:t>創業支援セミナー／地域課題解決型起業支援</a:t>
              </a:r>
              <a:endParaRPr lang="ja-JP" altLang="en-US" sz="1400" dirty="0">
                <a:solidFill>
                  <a:schemeClr val="tx1"/>
                </a:solidFill>
                <a:latin typeface="游ゴシック" panose="020B0400000000000000" pitchFamily="50" charset="-128"/>
                <a:ea typeface="游ゴシック" panose="020B0400000000000000" pitchFamily="50" charset="-128"/>
              </a:endParaRPr>
            </a:p>
          </p:txBody>
        </p:sp>
        <p:sp>
          <p:nvSpPr>
            <p:cNvPr id="25" name="正方形/長方形 24"/>
            <p:cNvSpPr/>
            <p:nvPr/>
          </p:nvSpPr>
          <p:spPr>
            <a:xfrm>
              <a:off x="196699" y="912900"/>
              <a:ext cx="4320000" cy="756947"/>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5" name="正方形/長方形 64"/>
            <p:cNvSpPr/>
            <p:nvPr/>
          </p:nvSpPr>
          <p:spPr>
            <a:xfrm>
              <a:off x="3866479" y="1186238"/>
              <a:ext cx="612000" cy="426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nSpc>
                  <a:spcPts val="2400"/>
                </a:lnSpc>
              </a:pPr>
              <a:r>
                <a:rPr lang="ja-JP" altLang="en-US" sz="1200" b="1" dirty="0">
                  <a:solidFill>
                    <a:schemeClr val="tx1"/>
                  </a:solidFill>
                  <a:latin typeface="+mn-ea"/>
                </a:rPr>
                <a:t>・・</a:t>
              </a:r>
              <a:r>
                <a:rPr lang="en-US" altLang="ja-JP" sz="1200" b="1" dirty="0">
                  <a:solidFill>
                    <a:schemeClr val="tx1"/>
                  </a:solidFill>
                  <a:latin typeface="+mn-ea"/>
                </a:rPr>
                <a:t>1</a:t>
              </a:r>
              <a:endParaRPr lang="ja-JP" altLang="en-US" sz="1200" b="1" dirty="0">
                <a:solidFill>
                  <a:schemeClr val="tx1"/>
                </a:solidFill>
                <a:latin typeface="+mn-ea"/>
              </a:endParaRPr>
            </a:p>
          </p:txBody>
        </p:sp>
      </p:grpSp>
      <p:grpSp>
        <p:nvGrpSpPr>
          <p:cNvPr id="17" name="グループ化 16"/>
          <p:cNvGrpSpPr/>
          <p:nvPr/>
        </p:nvGrpSpPr>
        <p:grpSpPr>
          <a:xfrm>
            <a:off x="187715" y="2168588"/>
            <a:ext cx="4320000" cy="659025"/>
            <a:chOff x="195416" y="1744309"/>
            <a:chExt cx="4320000" cy="659025"/>
          </a:xfrm>
        </p:grpSpPr>
        <p:sp>
          <p:nvSpPr>
            <p:cNvPr id="12" name="正方形/長方形 11"/>
            <p:cNvSpPr/>
            <p:nvPr/>
          </p:nvSpPr>
          <p:spPr>
            <a:xfrm>
              <a:off x="195416" y="1744309"/>
              <a:ext cx="4320000" cy="2835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defRPr/>
              </a:pPr>
              <a:r>
                <a:rPr kumimoji="1" lang="ja-JP" altLang="en-US" sz="1600" b="1" dirty="0">
                  <a:solidFill>
                    <a:schemeClr val="bg1"/>
                  </a:solidFill>
                  <a:latin typeface="Meiryo UI" panose="020B0604030504040204" pitchFamily="50" charset="-128"/>
                  <a:ea typeface="Meiryo UI" panose="020B0604030504040204" pitchFamily="50" charset="-128"/>
                </a:rPr>
                <a:t>②経営改善したい！</a:t>
              </a:r>
            </a:p>
          </p:txBody>
        </p:sp>
        <p:sp>
          <p:nvSpPr>
            <p:cNvPr id="13" name="正方形/長方形 12"/>
            <p:cNvSpPr/>
            <p:nvPr/>
          </p:nvSpPr>
          <p:spPr>
            <a:xfrm>
              <a:off x="248479" y="1989347"/>
              <a:ext cx="1080000" cy="403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nSpc>
                  <a:spcPts val="2400"/>
                </a:lnSpc>
              </a:pPr>
              <a:r>
                <a:rPr lang="ja-JP" altLang="en-US" sz="1400" dirty="0">
                  <a:solidFill>
                    <a:schemeClr val="tx1"/>
                  </a:solidFill>
                  <a:latin typeface="游ゴシック" panose="020B0400000000000000" pitchFamily="50" charset="-128"/>
                </a:rPr>
                <a:t>専門家派遣</a:t>
              </a:r>
              <a:endParaRPr lang="ja-JP" altLang="en-US" sz="1400" dirty="0">
                <a:solidFill>
                  <a:schemeClr val="tx1"/>
                </a:solidFill>
                <a:latin typeface="游ゴシック" panose="020B0400000000000000" pitchFamily="50" charset="-128"/>
                <a:ea typeface="游ゴシック" panose="020B0400000000000000" pitchFamily="50" charset="-128"/>
              </a:endParaRPr>
            </a:p>
          </p:txBody>
        </p:sp>
        <p:sp>
          <p:nvSpPr>
            <p:cNvPr id="15" name="正方形/長方形 14"/>
            <p:cNvSpPr/>
            <p:nvPr/>
          </p:nvSpPr>
          <p:spPr>
            <a:xfrm>
              <a:off x="195416" y="1745089"/>
              <a:ext cx="4320000" cy="658245"/>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6" name="正方形/長方形 65"/>
            <p:cNvSpPr/>
            <p:nvPr/>
          </p:nvSpPr>
          <p:spPr>
            <a:xfrm>
              <a:off x="3875108" y="1982696"/>
              <a:ext cx="612000" cy="395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nSpc>
                  <a:spcPts val="2400"/>
                </a:lnSpc>
              </a:pPr>
              <a:r>
                <a:rPr lang="ja-JP" altLang="en-US" sz="1200" b="1" dirty="0">
                  <a:solidFill>
                    <a:schemeClr val="tx1"/>
                  </a:solidFill>
                  <a:latin typeface="+mn-ea"/>
                </a:rPr>
                <a:t>・・</a:t>
              </a:r>
              <a:r>
                <a:rPr lang="en-US" altLang="ja-JP" sz="1200" b="1" dirty="0">
                  <a:solidFill>
                    <a:schemeClr val="tx1"/>
                  </a:solidFill>
                  <a:latin typeface="+mn-ea"/>
                </a:rPr>
                <a:t>2</a:t>
              </a:r>
              <a:endParaRPr lang="ja-JP" altLang="en-US" sz="1200" b="1" dirty="0">
                <a:solidFill>
                  <a:schemeClr val="tx1"/>
                </a:solidFill>
                <a:latin typeface="+mn-ea"/>
              </a:endParaRPr>
            </a:p>
          </p:txBody>
        </p:sp>
      </p:grpSp>
      <p:grpSp>
        <p:nvGrpSpPr>
          <p:cNvPr id="28" name="グループ化 27"/>
          <p:cNvGrpSpPr/>
          <p:nvPr/>
        </p:nvGrpSpPr>
        <p:grpSpPr>
          <a:xfrm>
            <a:off x="4651504" y="3218750"/>
            <a:ext cx="4327676" cy="1626768"/>
            <a:chOff x="4591577" y="2241468"/>
            <a:chExt cx="4327676" cy="1581065"/>
          </a:xfrm>
        </p:grpSpPr>
        <p:sp>
          <p:nvSpPr>
            <p:cNvPr id="59" name="正方形/長方形 58"/>
            <p:cNvSpPr/>
            <p:nvPr/>
          </p:nvSpPr>
          <p:spPr>
            <a:xfrm>
              <a:off x="4599253" y="2241468"/>
              <a:ext cx="4320000" cy="3054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defRPr/>
              </a:pPr>
              <a:r>
                <a:rPr kumimoji="1" lang="ja-JP" altLang="en-US" sz="1600" b="1" dirty="0">
                  <a:solidFill>
                    <a:schemeClr val="bg1"/>
                  </a:solidFill>
                  <a:latin typeface="Meiryo UI" panose="020B0604030504040204" pitchFamily="50" charset="-128"/>
                  <a:ea typeface="Meiryo UI" panose="020B0604030504040204" pitchFamily="50" charset="-128"/>
                </a:rPr>
                <a:t>⑦新しい取引先を開拓したい！</a:t>
              </a:r>
            </a:p>
          </p:txBody>
        </p:sp>
        <p:grpSp>
          <p:nvGrpSpPr>
            <p:cNvPr id="27" name="グループ化 26"/>
            <p:cNvGrpSpPr/>
            <p:nvPr/>
          </p:nvGrpSpPr>
          <p:grpSpPr>
            <a:xfrm>
              <a:off x="4591577" y="2255541"/>
              <a:ext cx="4325149" cy="1566992"/>
              <a:chOff x="4604793" y="2237367"/>
              <a:chExt cx="4325149" cy="1566992"/>
            </a:xfrm>
          </p:grpSpPr>
          <p:sp>
            <p:nvSpPr>
              <p:cNvPr id="60" name="正方形/長方形 59"/>
              <p:cNvSpPr/>
              <p:nvPr/>
            </p:nvSpPr>
            <p:spPr>
              <a:xfrm>
                <a:off x="4651187" y="2494354"/>
                <a:ext cx="1620000" cy="426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nSpc>
                    <a:spcPts val="2400"/>
                  </a:lnSpc>
                </a:pPr>
                <a:r>
                  <a:rPr lang="ja-JP" altLang="en-US" sz="1400" dirty="0">
                    <a:solidFill>
                      <a:schemeClr val="tx1"/>
                    </a:solidFill>
                    <a:latin typeface="游ゴシック" panose="020B0400000000000000" pitchFamily="50" charset="-128"/>
                  </a:rPr>
                  <a:t>下請取引あっせん</a:t>
                </a:r>
                <a:endParaRPr lang="ja-JP" altLang="en-US" sz="1400" dirty="0">
                  <a:solidFill>
                    <a:schemeClr val="tx1"/>
                  </a:solidFill>
                  <a:latin typeface="游ゴシック" panose="020B0400000000000000" pitchFamily="50" charset="-128"/>
                  <a:ea typeface="游ゴシック" panose="020B0400000000000000" pitchFamily="50" charset="-128"/>
                </a:endParaRPr>
              </a:p>
            </p:txBody>
          </p:sp>
          <p:sp>
            <p:nvSpPr>
              <p:cNvPr id="61" name="正方形/長方形 60"/>
              <p:cNvSpPr/>
              <p:nvPr/>
            </p:nvSpPr>
            <p:spPr>
              <a:xfrm>
                <a:off x="4604793" y="2237367"/>
                <a:ext cx="4322566" cy="1566992"/>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2" name="正方形/長方形 61"/>
              <p:cNvSpPr/>
              <p:nvPr/>
            </p:nvSpPr>
            <p:spPr>
              <a:xfrm>
                <a:off x="4640976" y="3080576"/>
                <a:ext cx="2520000" cy="403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nSpc>
                    <a:spcPts val="2400"/>
                  </a:lnSpc>
                </a:pPr>
                <a:r>
                  <a:rPr lang="ja-JP" altLang="en-US" sz="1400" dirty="0">
                    <a:solidFill>
                      <a:schemeClr val="tx1"/>
                    </a:solidFill>
                    <a:latin typeface="游ゴシック" panose="020B0400000000000000" pitchFamily="50" charset="-128"/>
                  </a:rPr>
                  <a:t>販売力強化支援</a:t>
                </a:r>
                <a:endParaRPr lang="ja-JP" altLang="en-US" sz="1400" dirty="0">
                  <a:solidFill>
                    <a:schemeClr val="tx1"/>
                  </a:solidFill>
                  <a:latin typeface="游ゴシック" panose="020B0400000000000000" pitchFamily="50" charset="-128"/>
                  <a:ea typeface="游ゴシック" panose="020B0400000000000000" pitchFamily="50" charset="-128"/>
                </a:endParaRPr>
              </a:p>
            </p:txBody>
          </p:sp>
          <p:sp>
            <p:nvSpPr>
              <p:cNvPr id="63" name="正方形/長方形 62"/>
              <p:cNvSpPr/>
              <p:nvPr/>
            </p:nvSpPr>
            <p:spPr>
              <a:xfrm>
                <a:off x="4651187" y="2789836"/>
                <a:ext cx="3240000" cy="403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nSpc>
                    <a:spcPts val="2400"/>
                  </a:lnSpc>
                </a:pPr>
                <a:r>
                  <a:rPr lang="ja-JP" altLang="en-US" sz="1400" dirty="0">
                    <a:solidFill>
                      <a:schemeClr val="tx1"/>
                    </a:solidFill>
                    <a:latin typeface="游ゴシック" panose="020B0400000000000000" pitchFamily="50" charset="-128"/>
                  </a:rPr>
                  <a:t>展示会出展支援（補助金／集団出展）</a:t>
                </a:r>
                <a:endParaRPr lang="ja-JP" altLang="en-US" sz="1400" dirty="0">
                  <a:solidFill>
                    <a:schemeClr val="tx1"/>
                  </a:solidFill>
                  <a:latin typeface="游ゴシック" panose="020B0400000000000000" pitchFamily="50" charset="-128"/>
                  <a:ea typeface="游ゴシック" panose="020B0400000000000000" pitchFamily="50" charset="-128"/>
                </a:endParaRPr>
              </a:p>
            </p:txBody>
          </p:sp>
          <p:sp>
            <p:nvSpPr>
              <p:cNvPr id="64" name="正方形/長方形 63"/>
              <p:cNvSpPr/>
              <p:nvPr/>
            </p:nvSpPr>
            <p:spPr>
              <a:xfrm>
                <a:off x="4651187" y="3352975"/>
                <a:ext cx="2484000" cy="403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nSpc>
                    <a:spcPts val="2400"/>
                  </a:lnSpc>
                </a:pPr>
                <a:r>
                  <a:rPr lang="ja-JP" altLang="en-US" sz="1400" dirty="0">
                    <a:solidFill>
                      <a:schemeClr val="tx1"/>
                    </a:solidFill>
                    <a:latin typeface="游ゴシック" panose="020B0400000000000000" pitchFamily="50" charset="-128"/>
                  </a:rPr>
                  <a:t>わかやま産品商談会</a:t>
                </a:r>
                <a:r>
                  <a:rPr lang="en-US" altLang="ja-JP" sz="1400" dirty="0">
                    <a:solidFill>
                      <a:schemeClr val="tx1"/>
                    </a:solidFill>
                    <a:latin typeface="游ゴシック" panose="020B0400000000000000" pitchFamily="50" charset="-128"/>
                  </a:rPr>
                  <a:t>in</a:t>
                </a:r>
                <a:r>
                  <a:rPr lang="ja-JP" altLang="en-US" sz="1400" dirty="0">
                    <a:solidFill>
                      <a:schemeClr val="tx1"/>
                    </a:solidFill>
                    <a:latin typeface="游ゴシック" panose="020B0400000000000000" pitchFamily="50" charset="-128"/>
                  </a:rPr>
                  <a:t>和歌山</a:t>
                </a:r>
                <a:endParaRPr lang="ja-JP" altLang="en-US" sz="1400" dirty="0">
                  <a:solidFill>
                    <a:schemeClr val="tx1"/>
                  </a:solidFill>
                  <a:latin typeface="游ゴシック" panose="020B0400000000000000" pitchFamily="50" charset="-128"/>
                  <a:ea typeface="游ゴシック" panose="020B0400000000000000" pitchFamily="50" charset="-128"/>
                </a:endParaRPr>
              </a:p>
            </p:txBody>
          </p:sp>
          <p:sp>
            <p:nvSpPr>
              <p:cNvPr id="77" name="正方形/長方形 76"/>
              <p:cNvSpPr/>
              <p:nvPr/>
            </p:nvSpPr>
            <p:spPr>
              <a:xfrm>
                <a:off x="8165912" y="2478189"/>
                <a:ext cx="756000" cy="426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nSpc>
                    <a:spcPts val="2400"/>
                  </a:lnSpc>
                </a:pPr>
                <a:r>
                  <a:rPr lang="ja-JP" altLang="en-US" sz="1200" b="1" dirty="0">
                    <a:solidFill>
                      <a:schemeClr val="tx1"/>
                    </a:solidFill>
                    <a:latin typeface="+mn-ea"/>
                  </a:rPr>
                  <a:t>・・</a:t>
                </a:r>
                <a:r>
                  <a:rPr lang="en-US" altLang="ja-JP" sz="1200" b="1" dirty="0">
                    <a:solidFill>
                      <a:schemeClr val="tx1"/>
                    </a:solidFill>
                    <a:latin typeface="+mn-ea"/>
                  </a:rPr>
                  <a:t>10</a:t>
                </a:r>
                <a:endParaRPr lang="ja-JP" altLang="en-US" sz="1200" b="1" dirty="0">
                  <a:solidFill>
                    <a:schemeClr val="tx1"/>
                  </a:solidFill>
                  <a:latin typeface="+mn-ea"/>
                </a:endParaRPr>
              </a:p>
            </p:txBody>
          </p:sp>
          <p:sp>
            <p:nvSpPr>
              <p:cNvPr id="78" name="正方形/長方形 77"/>
              <p:cNvSpPr/>
              <p:nvPr/>
            </p:nvSpPr>
            <p:spPr>
              <a:xfrm>
                <a:off x="8166085" y="2768095"/>
                <a:ext cx="756000" cy="426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nSpc>
                    <a:spcPts val="2400"/>
                  </a:lnSpc>
                </a:pPr>
                <a:r>
                  <a:rPr lang="ja-JP" altLang="en-US" sz="1200" b="1" dirty="0">
                    <a:solidFill>
                      <a:schemeClr val="tx1"/>
                    </a:solidFill>
                    <a:latin typeface="+mn-ea"/>
                  </a:rPr>
                  <a:t>・・</a:t>
                </a:r>
                <a:r>
                  <a:rPr lang="en-US" altLang="ja-JP" sz="1200" b="1" dirty="0">
                    <a:solidFill>
                      <a:schemeClr val="tx1"/>
                    </a:solidFill>
                    <a:latin typeface="+mn-ea"/>
                  </a:rPr>
                  <a:t>11</a:t>
                </a:r>
                <a:endParaRPr lang="ja-JP" altLang="en-US" sz="1200" b="1" dirty="0">
                  <a:solidFill>
                    <a:schemeClr val="tx1"/>
                  </a:solidFill>
                  <a:latin typeface="+mn-ea"/>
                </a:endParaRPr>
              </a:p>
            </p:txBody>
          </p:sp>
          <p:sp>
            <p:nvSpPr>
              <p:cNvPr id="79" name="正方形/長方形 78"/>
              <p:cNvSpPr/>
              <p:nvPr/>
            </p:nvSpPr>
            <p:spPr>
              <a:xfrm>
                <a:off x="8173674" y="3065429"/>
                <a:ext cx="756000" cy="426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nSpc>
                    <a:spcPts val="2400"/>
                  </a:lnSpc>
                </a:pPr>
                <a:r>
                  <a:rPr lang="ja-JP" altLang="en-US" sz="1200" b="1" dirty="0">
                    <a:solidFill>
                      <a:schemeClr val="tx1"/>
                    </a:solidFill>
                    <a:latin typeface="+mn-ea"/>
                  </a:rPr>
                  <a:t>・・</a:t>
                </a:r>
                <a:r>
                  <a:rPr lang="en-US" altLang="ja-JP" sz="1200" b="1" dirty="0">
                    <a:solidFill>
                      <a:schemeClr val="tx1"/>
                    </a:solidFill>
                    <a:latin typeface="+mn-ea"/>
                  </a:rPr>
                  <a:t>12</a:t>
                </a:r>
                <a:endParaRPr lang="ja-JP" altLang="en-US" sz="1200" b="1" dirty="0">
                  <a:solidFill>
                    <a:schemeClr val="tx1"/>
                  </a:solidFill>
                  <a:latin typeface="+mn-ea"/>
                </a:endParaRPr>
              </a:p>
            </p:txBody>
          </p:sp>
          <p:sp>
            <p:nvSpPr>
              <p:cNvPr id="80" name="正方形/長方形 79"/>
              <p:cNvSpPr/>
              <p:nvPr/>
            </p:nvSpPr>
            <p:spPr>
              <a:xfrm>
                <a:off x="8173942" y="3353432"/>
                <a:ext cx="756000" cy="4266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nSpc>
                    <a:spcPts val="2400"/>
                  </a:lnSpc>
                </a:pPr>
                <a:r>
                  <a:rPr lang="ja-JP" altLang="en-US" sz="1200" b="1" dirty="0">
                    <a:solidFill>
                      <a:schemeClr val="tx1"/>
                    </a:solidFill>
                    <a:latin typeface="+mn-ea"/>
                  </a:rPr>
                  <a:t>・・</a:t>
                </a:r>
                <a:r>
                  <a:rPr lang="en-US" altLang="ja-JP" sz="1200" b="1" dirty="0">
                    <a:solidFill>
                      <a:schemeClr val="tx1"/>
                    </a:solidFill>
                    <a:latin typeface="+mn-ea"/>
                  </a:rPr>
                  <a:t>12</a:t>
                </a:r>
                <a:endParaRPr lang="ja-JP" altLang="en-US" sz="1200" b="1" dirty="0">
                  <a:solidFill>
                    <a:schemeClr val="tx1"/>
                  </a:solidFill>
                  <a:latin typeface="+mn-ea"/>
                </a:endParaRPr>
              </a:p>
            </p:txBody>
          </p:sp>
        </p:grpSp>
      </p:grpSp>
      <p:grpSp>
        <p:nvGrpSpPr>
          <p:cNvPr id="30" name="グループ化 29"/>
          <p:cNvGrpSpPr/>
          <p:nvPr/>
        </p:nvGrpSpPr>
        <p:grpSpPr>
          <a:xfrm>
            <a:off x="4656600" y="1891871"/>
            <a:ext cx="4334910" cy="1242525"/>
            <a:chOff x="4623659" y="901403"/>
            <a:chExt cx="4334910" cy="1242525"/>
          </a:xfrm>
        </p:grpSpPr>
        <p:sp>
          <p:nvSpPr>
            <p:cNvPr id="89" name="正方形/長方形 88"/>
            <p:cNvSpPr/>
            <p:nvPr/>
          </p:nvSpPr>
          <p:spPr>
            <a:xfrm>
              <a:off x="4623659" y="901403"/>
              <a:ext cx="4322566" cy="1242525"/>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9" name="グループ化 28"/>
            <p:cNvGrpSpPr/>
            <p:nvPr/>
          </p:nvGrpSpPr>
          <p:grpSpPr>
            <a:xfrm>
              <a:off x="4638569" y="915164"/>
              <a:ext cx="4320000" cy="1214185"/>
              <a:chOff x="4614020" y="907539"/>
              <a:chExt cx="4320000" cy="1214185"/>
            </a:xfrm>
          </p:grpSpPr>
          <p:sp>
            <p:nvSpPr>
              <p:cNvPr id="87" name="正方形/長方形 86"/>
              <p:cNvSpPr/>
              <p:nvPr/>
            </p:nvSpPr>
            <p:spPr>
              <a:xfrm>
                <a:off x="4614020" y="907539"/>
                <a:ext cx="4320000" cy="34552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defRPr/>
                </a:pPr>
                <a:r>
                  <a:rPr kumimoji="1" lang="ja-JP" altLang="en-US" sz="1600" b="1" dirty="0">
                    <a:solidFill>
                      <a:schemeClr val="bg1"/>
                    </a:solidFill>
                    <a:latin typeface="Meiryo UI" panose="020B0604030504040204" pitchFamily="50" charset="-128"/>
                    <a:ea typeface="Meiryo UI" panose="020B0604030504040204" pitchFamily="50" charset="-128"/>
                  </a:rPr>
                  <a:t>⑥新たな取り組みをしたい！</a:t>
                </a:r>
              </a:p>
            </p:txBody>
          </p:sp>
          <p:sp>
            <p:nvSpPr>
              <p:cNvPr id="88" name="正方形/長方形 87"/>
              <p:cNvSpPr/>
              <p:nvPr/>
            </p:nvSpPr>
            <p:spPr>
              <a:xfrm>
                <a:off x="4652325" y="1801749"/>
                <a:ext cx="3924000" cy="2729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nSpc>
                    <a:spcPts val="2400"/>
                  </a:lnSpc>
                </a:pPr>
                <a:r>
                  <a:rPr lang="ja-JP" altLang="en-US" sz="1400" dirty="0">
                    <a:solidFill>
                      <a:schemeClr val="tx1"/>
                    </a:solidFill>
                    <a:latin typeface="游ゴシック" panose="020B0400000000000000" pitchFamily="50" charset="-128"/>
                  </a:rPr>
                  <a:t>わかやま中小企業元気／農商工連携ファンド</a:t>
                </a:r>
                <a:endParaRPr lang="ja-JP" altLang="en-US" sz="1400" dirty="0">
                  <a:solidFill>
                    <a:schemeClr val="tx1"/>
                  </a:solidFill>
                  <a:latin typeface="游ゴシック" panose="020B0400000000000000" pitchFamily="50" charset="-128"/>
                  <a:ea typeface="游ゴシック" panose="020B0400000000000000" pitchFamily="50" charset="-128"/>
                </a:endParaRPr>
              </a:p>
            </p:txBody>
          </p:sp>
          <p:sp>
            <p:nvSpPr>
              <p:cNvPr id="91" name="正方形/長方形 90"/>
              <p:cNvSpPr/>
              <p:nvPr/>
            </p:nvSpPr>
            <p:spPr>
              <a:xfrm>
                <a:off x="4651187" y="1278313"/>
                <a:ext cx="2880000" cy="263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nSpc>
                    <a:spcPts val="2400"/>
                  </a:lnSpc>
                </a:pPr>
                <a:r>
                  <a:rPr lang="ja-JP" altLang="en-US" sz="1400" dirty="0">
                    <a:solidFill>
                      <a:schemeClr val="tx1"/>
                    </a:solidFill>
                    <a:latin typeface="游ゴシック" panose="020B0400000000000000" pitchFamily="50" charset="-128"/>
                  </a:rPr>
                  <a:t>わかやまテクノ・ビジネスフェア</a:t>
                </a:r>
                <a:endParaRPr lang="ja-JP" altLang="en-US" sz="1400" dirty="0">
                  <a:solidFill>
                    <a:schemeClr val="tx1"/>
                  </a:solidFill>
                  <a:latin typeface="游ゴシック" panose="020B0400000000000000" pitchFamily="50" charset="-128"/>
                  <a:ea typeface="游ゴシック" panose="020B0400000000000000" pitchFamily="50" charset="-128"/>
                </a:endParaRPr>
              </a:p>
            </p:txBody>
          </p:sp>
          <p:sp>
            <p:nvSpPr>
              <p:cNvPr id="92" name="正方形/長方形 91"/>
              <p:cNvSpPr/>
              <p:nvPr/>
            </p:nvSpPr>
            <p:spPr>
              <a:xfrm>
                <a:off x="4659717" y="1486037"/>
                <a:ext cx="3420000" cy="403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nSpc>
                    <a:spcPts val="2400"/>
                  </a:lnSpc>
                </a:pPr>
                <a:r>
                  <a:rPr lang="ja-JP" altLang="en-US" sz="1400" dirty="0">
                    <a:solidFill>
                      <a:schemeClr val="tx1"/>
                    </a:solidFill>
                    <a:latin typeface="游ゴシック" panose="020B0400000000000000" pitchFamily="50" charset="-128"/>
                  </a:rPr>
                  <a:t>専門技術研究会／テクノサロン</a:t>
                </a:r>
                <a:endParaRPr lang="ja-JP" altLang="en-US" sz="1400" dirty="0">
                  <a:solidFill>
                    <a:schemeClr val="tx1"/>
                  </a:solidFill>
                  <a:latin typeface="游ゴシック" panose="020B0400000000000000" pitchFamily="50" charset="-128"/>
                  <a:ea typeface="游ゴシック" panose="020B0400000000000000" pitchFamily="50" charset="-128"/>
                </a:endParaRPr>
              </a:p>
            </p:txBody>
          </p:sp>
          <p:sp>
            <p:nvSpPr>
              <p:cNvPr id="94" name="正方形/長方形 93"/>
              <p:cNvSpPr/>
              <p:nvPr/>
            </p:nvSpPr>
            <p:spPr>
              <a:xfrm>
                <a:off x="8312304" y="1202174"/>
                <a:ext cx="612000" cy="395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nSpc>
                    <a:spcPts val="2400"/>
                  </a:lnSpc>
                </a:pPr>
                <a:r>
                  <a:rPr lang="ja-JP" altLang="en-US" sz="1200" b="1" dirty="0">
                    <a:solidFill>
                      <a:schemeClr val="tx1"/>
                    </a:solidFill>
                    <a:latin typeface="+mn-ea"/>
                  </a:rPr>
                  <a:t>・・</a:t>
                </a:r>
                <a:r>
                  <a:rPr lang="en-US" altLang="ja-JP" sz="1200" b="1" dirty="0">
                    <a:solidFill>
                      <a:schemeClr val="tx1"/>
                    </a:solidFill>
                    <a:latin typeface="+mn-ea"/>
                  </a:rPr>
                  <a:t>8</a:t>
                </a:r>
                <a:endParaRPr lang="ja-JP" altLang="en-US" sz="1200" b="1" dirty="0">
                  <a:solidFill>
                    <a:schemeClr val="tx1"/>
                  </a:solidFill>
                  <a:latin typeface="+mn-ea"/>
                </a:endParaRPr>
              </a:p>
            </p:txBody>
          </p:sp>
          <p:sp>
            <p:nvSpPr>
              <p:cNvPr id="95" name="正方形/長方形 94"/>
              <p:cNvSpPr/>
              <p:nvPr/>
            </p:nvSpPr>
            <p:spPr>
              <a:xfrm>
                <a:off x="8303837" y="1486237"/>
                <a:ext cx="612000" cy="395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nSpc>
                    <a:spcPts val="2400"/>
                  </a:lnSpc>
                </a:pPr>
                <a:r>
                  <a:rPr lang="ja-JP" altLang="en-US" sz="1200" b="1" dirty="0">
                    <a:solidFill>
                      <a:schemeClr val="tx1"/>
                    </a:solidFill>
                    <a:latin typeface="+mn-ea"/>
                  </a:rPr>
                  <a:t>・・</a:t>
                </a:r>
                <a:r>
                  <a:rPr lang="en-US" altLang="ja-JP" sz="1200" b="1" dirty="0">
                    <a:solidFill>
                      <a:schemeClr val="tx1"/>
                    </a:solidFill>
                    <a:latin typeface="+mn-ea"/>
                  </a:rPr>
                  <a:t>8</a:t>
                </a:r>
                <a:endParaRPr lang="ja-JP" altLang="en-US" sz="1200" b="1" dirty="0">
                  <a:solidFill>
                    <a:schemeClr val="tx1"/>
                  </a:solidFill>
                  <a:latin typeface="+mn-ea"/>
                </a:endParaRPr>
              </a:p>
            </p:txBody>
          </p:sp>
          <p:sp>
            <p:nvSpPr>
              <p:cNvPr id="75" name="正方形/長方形 74"/>
              <p:cNvSpPr/>
              <p:nvPr/>
            </p:nvSpPr>
            <p:spPr>
              <a:xfrm>
                <a:off x="8303837" y="1725855"/>
                <a:ext cx="612000" cy="395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nSpc>
                    <a:spcPts val="2400"/>
                  </a:lnSpc>
                </a:pPr>
                <a:r>
                  <a:rPr lang="ja-JP" altLang="en-US" sz="1200" b="1" dirty="0">
                    <a:solidFill>
                      <a:schemeClr val="tx1"/>
                    </a:solidFill>
                    <a:latin typeface="+mn-ea"/>
                  </a:rPr>
                  <a:t>・・</a:t>
                </a:r>
                <a:r>
                  <a:rPr lang="en-US" altLang="ja-JP" sz="1200" b="1" dirty="0">
                    <a:solidFill>
                      <a:schemeClr val="tx1"/>
                    </a:solidFill>
                    <a:latin typeface="+mn-ea"/>
                  </a:rPr>
                  <a:t>9</a:t>
                </a:r>
                <a:endParaRPr lang="ja-JP" altLang="en-US" sz="1200" b="1" dirty="0">
                  <a:solidFill>
                    <a:schemeClr val="tx1"/>
                  </a:solidFill>
                  <a:latin typeface="+mn-ea"/>
                </a:endParaRPr>
              </a:p>
            </p:txBody>
          </p:sp>
        </p:grpSp>
      </p:grpSp>
      <p:grpSp>
        <p:nvGrpSpPr>
          <p:cNvPr id="32" name="グループ化 31"/>
          <p:cNvGrpSpPr/>
          <p:nvPr/>
        </p:nvGrpSpPr>
        <p:grpSpPr>
          <a:xfrm>
            <a:off x="175977" y="4956248"/>
            <a:ext cx="4324554" cy="1293743"/>
            <a:chOff x="175977" y="5117274"/>
            <a:chExt cx="4324554" cy="1268843"/>
          </a:xfrm>
        </p:grpSpPr>
        <p:sp>
          <p:nvSpPr>
            <p:cNvPr id="41" name="正方形/長方形 40"/>
            <p:cNvSpPr/>
            <p:nvPr/>
          </p:nvSpPr>
          <p:spPr>
            <a:xfrm>
              <a:off x="229725" y="5465689"/>
              <a:ext cx="3924000" cy="3997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nSpc>
                  <a:spcPts val="2400"/>
                </a:lnSpc>
              </a:pPr>
              <a:r>
                <a:rPr lang="ja-JP" altLang="en-US" sz="1400" dirty="0">
                  <a:solidFill>
                    <a:schemeClr val="tx1"/>
                  </a:solidFill>
                  <a:latin typeface="+mn-ea"/>
                </a:rPr>
                <a:t>成長型中小企業等研究開発支援</a:t>
              </a:r>
              <a:r>
                <a:rPr lang="en-US" altLang="ja-JP" sz="1400" dirty="0">
                  <a:solidFill>
                    <a:schemeClr val="tx1"/>
                  </a:solidFill>
                  <a:latin typeface="+mn-ea"/>
                </a:rPr>
                <a:t>(Go-Tech)</a:t>
              </a:r>
              <a:endParaRPr lang="ja-JP" altLang="en-US" sz="1400" dirty="0">
                <a:solidFill>
                  <a:schemeClr val="tx1"/>
                </a:solidFill>
                <a:latin typeface="+mn-ea"/>
              </a:endParaRPr>
            </a:p>
          </p:txBody>
        </p:sp>
        <p:sp>
          <p:nvSpPr>
            <p:cNvPr id="43" name="正方形/長方形 42"/>
            <p:cNvSpPr/>
            <p:nvPr/>
          </p:nvSpPr>
          <p:spPr>
            <a:xfrm>
              <a:off x="225520" y="5875302"/>
              <a:ext cx="3600000" cy="4112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nSpc>
                  <a:spcPts val="2400"/>
                </a:lnSpc>
              </a:pPr>
              <a:r>
                <a:rPr lang="ja-JP" altLang="en-US" sz="1400" dirty="0">
                  <a:solidFill>
                    <a:schemeClr val="tx1"/>
                  </a:solidFill>
                  <a:latin typeface="+mn-ea"/>
                </a:rPr>
                <a:t>海外出願支援／</a:t>
              </a:r>
              <a:r>
                <a:rPr lang="ja-JP" altLang="en-US" sz="1400" dirty="0">
                  <a:solidFill>
                    <a:schemeClr val="tx1"/>
                  </a:solidFill>
                  <a:latin typeface="游ゴシック" panose="020B0400000000000000" pitchFamily="50" charset="-128"/>
                </a:rPr>
                <a:t>知的財産戦略支援</a:t>
              </a:r>
              <a:endParaRPr lang="ja-JP" altLang="en-US" sz="1400" dirty="0">
                <a:solidFill>
                  <a:schemeClr val="tx1"/>
                </a:solidFill>
                <a:latin typeface="游ゴシック" panose="020B0400000000000000" pitchFamily="50" charset="-128"/>
                <a:ea typeface="游ゴシック" panose="020B0400000000000000" pitchFamily="50" charset="-128"/>
              </a:endParaRPr>
            </a:p>
          </p:txBody>
        </p:sp>
        <p:sp>
          <p:nvSpPr>
            <p:cNvPr id="83" name="正方形/長方形 82"/>
            <p:cNvSpPr/>
            <p:nvPr/>
          </p:nvSpPr>
          <p:spPr>
            <a:xfrm>
              <a:off x="175977" y="5117274"/>
              <a:ext cx="4320000" cy="31892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defRPr/>
              </a:pPr>
              <a:r>
                <a:rPr kumimoji="1" lang="ja-JP" altLang="en-US" sz="1600" b="1" dirty="0">
                  <a:solidFill>
                    <a:schemeClr val="bg1"/>
                  </a:solidFill>
                  <a:latin typeface="Meiryo UI" panose="020B0604030504040204" pitchFamily="50" charset="-128"/>
                  <a:ea typeface="Meiryo UI" panose="020B0604030504040204" pitchFamily="50" charset="-128"/>
                </a:rPr>
                <a:t>④技術開発したい！</a:t>
              </a:r>
            </a:p>
          </p:txBody>
        </p:sp>
        <p:sp>
          <p:nvSpPr>
            <p:cNvPr id="84" name="正方形/長方形 83"/>
            <p:cNvSpPr/>
            <p:nvPr/>
          </p:nvSpPr>
          <p:spPr>
            <a:xfrm>
              <a:off x="177965" y="5120801"/>
              <a:ext cx="4322566" cy="1265316"/>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5" name="正方形/長方形 84"/>
            <p:cNvSpPr/>
            <p:nvPr/>
          </p:nvSpPr>
          <p:spPr>
            <a:xfrm>
              <a:off x="3824579" y="5875302"/>
              <a:ext cx="612000" cy="395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nSpc>
                  <a:spcPts val="2400"/>
                </a:lnSpc>
              </a:pPr>
              <a:r>
                <a:rPr lang="ja-JP" altLang="en-US" sz="1200" b="1" dirty="0">
                  <a:solidFill>
                    <a:schemeClr val="tx1"/>
                  </a:solidFill>
                  <a:latin typeface="+mn-ea"/>
                </a:rPr>
                <a:t>・・</a:t>
              </a:r>
              <a:r>
                <a:rPr lang="en-US" altLang="ja-JP" sz="1200" b="1" dirty="0">
                  <a:solidFill>
                    <a:schemeClr val="tx1"/>
                  </a:solidFill>
                  <a:latin typeface="+mn-ea"/>
                </a:rPr>
                <a:t>6</a:t>
              </a:r>
              <a:endParaRPr lang="ja-JP" altLang="en-US" sz="1200" b="1" dirty="0">
                <a:solidFill>
                  <a:schemeClr val="tx1"/>
                </a:solidFill>
                <a:latin typeface="+mn-ea"/>
              </a:endParaRPr>
            </a:p>
          </p:txBody>
        </p:sp>
        <p:sp>
          <p:nvSpPr>
            <p:cNvPr id="97" name="正方形/長方形 96"/>
            <p:cNvSpPr/>
            <p:nvPr/>
          </p:nvSpPr>
          <p:spPr>
            <a:xfrm>
              <a:off x="3824579" y="5469536"/>
              <a:ext cx="612000" cy="395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nSpc>
                  <a:spcPts val="2400"/>
                </a:lnSpc>
              </a:pPr>
              <a:r>
                <a:rPr lang="ja-JP" altLang="en-US" sz="1200" b="1" dirty="0">
                  <a:solidFill>
                    <a:schemeClr val="tx1"/>
                  </a:solidFill>
                  <a:latin typeface="+mn-ea"/>
                </a:rPr>
                <a:t>・・</a:t>
              </a:r>
              <a:r>
                <a:rPr lang="en-US" altLang="ja-JP" sz="1200" b="1" dirty="0">
                  <a:solidFill>
                    <a:schemeClr val="tx1"/>
                  </a:solidFill>
                  <a:latin typeface="+mn-ea"/>
                </a:rPr>
                <a:t>5</a:t>
              </a:r>
              <a:endParaRPr lang="ja-JP" altLang="en-US" sz="1200" b="1" dirty="0">
                <a:solidFill>
                  <a:schemeClr val="tx1"/>
                </a:solidFill>
                <a:latin typeface="+mn-ea"/>
              </a:endParaRPr>
            </a:p>
          </p:txBody>
        </p:sp>
      </p:grpSp>
      <p:grpSp>
        <p:nvGrpSpPr>
          <p:cNvPr id="31" name="グループ化 30"/>
          <p:cNvGrpSpPr/>
          <p:nvPr/>
        </p:nvGrpSpPr>
        <p:grpSpPr>
          <a:xfrm>
            <a:off x="4659180" y="789017"/>
            <a:ext cx="4327100" cy="970823"/>
            <a:chOff x="220151" y="5273888"/>
            <a:chExt cx="4327100" cy="970823"/>
          </a:xfrm>
        </p:grpSpPr>
        <p:sp>
          <p:nvSpPr>
            <p:cNvPr id="76" name="正方形/長方形 75"/>
            <p:cNvSpPr/>
            <p:nvPr/>
          </p:nvSpPr>
          <p:spPr>
            <a:xfrm>
              <a:off x="227251" y="5291857"/>
              <a:ext cx="4320000" cy="33192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defRPr/>
              </a:pPr>
              <a:r>
                <a:rPr kumimoji="1" lang="ja-JP" altLang="en-US" sz="1600" b="1" dirty="0">
                  <a:solidFill>
                    <a:schemeClr val="bg1"/>
                  </a:solidFill>
                  <a:latin typeface="Meiryo UI" panose="020B0604030504040204" pitchFamily="50" charset="-128"/>
                  <a:ea typeface="Meiryo UI" panose="020B0604030504040204" pitchFamily="50" charset="-128"/>
                </a:rPr>
                <a:t>⑤ＤＸに取り組みたい！</a:t>
              </a:r>
            </a:p>
          </p:txBody>
        </p:sp>
        <p:sp>
          <p:nvSpPr>
            <p:cNvPr id="99" name="正方形/長方形 98"/>
            <p:cNvSpPr/>
            <p:nvPr/>
          </p:nvSpPr>
          <p:spPr>
            <a:xfrm>
              <a:off x="250423" y="5533372"/>
              <a:ext cx="3464020" cy="7113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nSpc>
                  <a:spcPts val="2400"/>
                </a:lnSpc>
              </a:pPr>
              <a:r>
                <a:rPr lang="ja-JP" altLang="en-US" sz="1400" dirty="0">
                  <a:solidFill>
                    <a:schemeClr val="tx1"/>
                  </a:solidFill>
                  <a:latin typeface="游ゴシック" panose="020B0400000000000000" pitchFamily="50" charset="-128"/>
                </a:rPr>
                <a:t>地域活性化雇用創造プロジェクト</a:t>
              </a:r>
              <a:endParaRPr lang="en-US" altLang="ja-JP" sz="1400" dirty="0">
                <a:solidFill>
                  <a:schemeClr val="tx1"/>
                </a:solidFill>
                <a:latin typeface="游ゴシック" panose="020B0400000000000000" pitchFamily="50" charset="-128"/>
              </a:endParaRPr>
            </a:p>
            <a:p>
              <a:pPr>
                <a:lnSpc>
                  <a:spcPts val="2400"/>
                </a:lnSpc>
              </a:pPr>
              <a:r>
                <a:rPr lang="ja-JP" altLang="en-US" sz="1400" dirty="0">
                  <a:solidFill>
                    <a:schemeClr val="tx1"/>
                  </a:solidFill>
                  <a:latin typeface="游ゴシック" panose="020B0400000000000000" pitchFamily="50" charset="-128"/>
                </a:rPr>
                <a:t>ＤＸ雇用促進アドバイザー・ＤＸ推進員</a:t>
              </a:r>
              <a:endParaRPr lang="ja-JP" altLang="en-US" sz="1400" dirty="0">
                <a:solidFill>
                  <a:schemeClr val="tx1"/>
                </a:solidFill>
                <a:latin typeface="游ゴシック" panose="020B0400000000000000" pitchFamily="50" charset="-128"/>
                <a:ea typeface="游ゴシック" panose="020B0400000000000000" pitchFamily="50" charset="-128"/>
              </a:endParaRPr>
            </a:p>
          </p:txBody>
        </p:sp>
        <p:sp>
          <p:nvSpPr>
            <p:cNvPr id="102" name="正方形/長方形 101"/>
            <p:cNvSpPr/>
            <p:nvPr/>
          </p:nvSpPr>
          <p:spPr>
            <a:xfrm>
              <a:off x="220151" y="5273888"/>
              <a:ext cx="4322566" cy="970823"/>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4" name="正方形/長方形 103"/>
            <p:cNvSpPr/>
            <p:nvPr/>
          </p:nvSpPr>
          <p:spPr>
            <a:xfrm>
              <a:off x="3933566" y="5561364"/>
              <a:ext cx="612000" cy="395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nSpc>
                  <a:spcPts val="2400"/>
                </a:lnSpc>
              </a:pPr>
              <a:r>
                <a:rPr lang="ja-JP" altLang="en-US" sz="1200" b="1" dirty="0">
                  <a:solidFill>
                    <a:schemeClr val="tx1"/>
                  </a:solidFill>
                  <a:latin typeface="+mn-ea"/>
                </a:rPr>
                <a:t>・・</a:t>
              </a:r>
              <a:r>
                <a:rPr lang="en-US" altLang="ja-JP" sz="1200" b="1" dirty="0">
                  <a:solidFill>
                    <a:schemeClr val="tx1"/>
                  </a:solidFill>
                  <a:latin typeface="+mn-ea"/>
                </a:rPr>
                <a:t>7</a:t>
              </a:r>
              <a:endParaRPr lang="ja-JP" altLang="en-US" sz="1200" b="1" dirty="0">
                <a:solidFill>
                  <a:schemeClr val="tx1"/>
                </a:solidFill>
                <a:latin typeface="+mn-ea"/>
              </a:endParaRPr>
            </a:p>
          </p:txBody>
        </p:sp>
      </p:grpSp>
      <p:sp>
        <p:nvSpPr>
          <p:cNvPr id="5" name="正方形/長方形 4"/>
          <p:cNvSpPr/>
          <p:nvPr/>
        </p:nvSpPr>
        <p:spPr>
          <a:xfrm>
            <a:off x="4651504" y="4957114"/>
            <a:ext cx="4320000" cy="301314"/>
          </a:xfrm>
          <a:prstGeom prst="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defRPr/>
            </a:pPr>
            <a:r>
              <a:rPr kumimoji="1" lang="ja-JP" altLang="en-US" sz="1600" b="1" dirty="0">
                <a:solidFill>
                  <a:schemeClr val="bg1"/>
                </a:solidFill>
                <a:latin typeface="Meiryo UI" panose="020B0604030504040204" pitchFamily="50" charset="-128"/>
                <a:ea typeface="Meiryo UI" panose="020B0604030504040204" pitchFamily="50" charset="-128"/>
              </a:rPr>
              <a:t>相談窓口</a:t>
            </a:r>
          </a:p>
        </p:txBody>
      </p:sp>
      <p:sp>
        <p:nvSpPr>
          <p:cNvPr id="6" name="正方形/長方形 5"/>
          <p:cNvSpPr/>
          <p:nvPr/>
        </p:nvSpPr>
        <p:spPr>
          <a:xfrm>
            <a:off x="4681212" y="5202877"/>
            <a:ext cx="3384000" cy="403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nSpc>
                <a:spcPts val="2400"/>
              </a:lnSpc>
            </a:pPr>
            <a:r>
              <a:rPr lang="ja-JP" altLang="en-US" sz="1400" dirty="0">
                <a:solidFill>
                  <a:schemeClr val="tx1"/>
                </a:solidFill>
                <a:latin typeface="游ゴシック" panose="020B0400000000000000" pitchFamily="50" charset="-128"/>
              </a:rPr>
              <a:t>和歌山県事業再構築等支援総合相談窓口</a:t>
            </a:r>
            <a:endParaRPr lang="ja-JP" altLang="en-US" sz="1400" dirty="0">
              <a:solidFill>
                <a:schemeClr val="tx1"/>
              </a:solidFill>
              <a:latin typeface="游ゴシック" panose="020B0400000000000000" pitchFamily="50" charset="-128"/>
              <a:ea typeface="游ゴシック" panose="020B0400000000000000" pitchFamily="50" charset="-128"/>
            </a:endParaRPr>
          </a:p>
        </p:txBody>
      </p:sp>
      <p:sp>
        <p:nvSpPr>
          <p:cNvPr id="7" name="正方形/長方形 6"/>
          <p:cNvSpPr/>
          <p:nvPr/>
        </p:nvSpPr>
        <p:spPr>
          <a:xfrm>
            <a:off x="4642277" y="4948870"/>
            <a:ext cx="4320000" cy="1289753"/>
          </a:xfrm>
          <a:prstGeom prst="rect">
            <a:avLst/>
          </a:prstGeom>
          <a:noFill/>
          <a:ln w="28575">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p:cNvSpPr/>
          <p:nvPr/>
        </p:nvSpPr>
        <p:spPr>
          <a:xfrm>
            <a:off x="4690900" y="5817275"/>
            <a:ext cx="2880000" cy="403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nSpc>
                <a:spcPts val="2400"/>
              </a:lnSpc>
            </a:pPr>
            <a:r>
              <a:rPr lang="ja-JP" altLang="en-US" sz="1400" dirty="0">
                <a:solidFill>
                  <a:schemeClr val="tx1"/>
                </a:solidFill>
                <a:latin typeface="游ゴシック" panose="020B0400000000000000" pitchFamily="50" charset="-128"/>
              </a:rPr>
              <a:t>よろず支援拠点／下請かけこみ寺</a:t>
            </a:r>
            <a:endParaRPr lang="ja-JP" altLang="en-US" sz="1400" dirty="0">
              <a:solidFill>
                <a:schemeClr val="tx1"/>
              </a:solidFill>
              <a:latin typeface="游ゴシック" panose="020B0400000000000000" pitchFamily="50" charset="-128"/>
              <a:ea typeface="游ゴシック" panose="020B0400000000000000" pitchFamily="50" charset="-128"/>
            </a:endParaRPr>
          </a:p>
        </p:txBody>
      </p:sp>
      <p:sp>
        <p:nvSpPr>
          <p:cNvPr id="82" name="正方形/長方形 81"/>
          <p:cNvSpPr/>
          <p:nvPr/>
        </p:nvSpPr>
        <p:spPr>
          <a:xfrm>
            <a:off x="8218074" y="5824969"/>
            <a:ext cx="756000" cy="395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nSpc>
                <a:spcPts val="2400"/>
              </a:lnSpc>
            </a:pPr>
            <a:r>
              <a:rPr lang="ja-JP" altLang="en-US" sz="1200" b="1" dirty="0">
                <a:solidFill>
                  <a:schemeClr val="tx1"/>
                </a:solidFill>
                <a:latin typeface="+mn-ea"/>
              </a:rPr>
              <a:t>・・</a:t>
            </a:r>
            <a:r>
              <a:rPr lang="en-US" altLang="ja-JP" sz="1200" b="1" dirty="0">
                <a:solidFill>
                  <a:schemeClr val="tx1"/>
                </a:solidFill>
                <a:latin typeface="+mn-ea"/>
              </a:rPr>
              <a:t>14</a:t>
            </a:r>
            <a:endParaRPr lang="ja-JP" altLang="en-US" sz="1200" b="1" dirty="0">
              <a:solidFill>
                <a:schemeClr val="tx1"/>
              </a:solidFill>
              <a:latin typeface="+mn-ea"/>
            </a:endParaRPr>
          </a:p>
        </p:txBody>
      </p:sp>
      <p:grpSp>
        <p:nvGrpSpPr>
          <p:cNvPr id="72" name="グループ化 71">
            <a:extLst>
              <a:ext uri="{FF2B5EF4-FFF2-40B4-BE49-F238E27FC236}">
                <a16:creationId xmlns:a16="http://schemas.microsoft.com/office/drawing/2014/main" id="{FC792BB2-D5A3-4864-B4C9-6B7A54DEF42A}"/>
              </a:ext>
            </a:extLst>
          </p:cNvPr>
          <p:cNvGrpSpPr/>
          <p:nvPr/>
        </p:nvGrpSpPr>
        <p:grpSpPr>
          <a:xfrm>
            <a:off x="185675" y="2922188"/>
            <a:ext cx="4320000" cy="1923330"/>
            <a:chOff x="183941" y="2678637"/>
            <a:chExt cx="4320000" cy="1923330"/>
          </a:xfrm>
        </p:grpSpPr>
        <p:sp>
          <p:nvSpPr>
            <p:cNvPr id="73" name="正方形/長方形 72">
              <a:extLst>
                <a:ext uri="{FF2B5EF4-FFF2-40B4-BE49-F238E27FC236}">
                  <a16:creationId xmlns:a16="http://schemas.microsoft.com/office/drawing/2014/main" id="{E05FF070-9730-4F12-BC48-59DCD0781B2D}"/>
                </a:ext>
              </a:extLst>
            </p:cNvPr>
            <p:cNvSpPr/>
            <p:nvPr/>
          </p:nvSpPr>
          <p:spPr>
            <a:xfrm>
              <a:off x="183941" y="2678637"/>
              <a:ext cx="4320000" cy="1923330"/>
            </a:xfrm>
            <a:prstGeom prst="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4" name="正方形/長方形 73">
              <a:extLst>
                <a:ext uri="{FF2B5EF4-FFF2-40B4-BE49-F238E27FC236}">
                  <a16:creationId xmlns:a16="http://schemas.microsoft.com/office/drawing/2014/main" id="{1A364679-8319-409F-B5F0-A89117432EE9}"/>
                </a:ext>
              </a:extLst>
            </p:cNvPr>
            <p:cNvSpPr/>
            <p:nvPr/>
          </p:nvSpPr>
          <p:spPr>
            <a:xfrm>
              <a:off x="183941" y="2678637"/>
              <a:ext cx="4320000" cy="3035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defRPr/>
              </a:pPr>
              <a:r>
                <a:rPr kumimoji="1" lang="ja-JP" altLang="en-US" sz="1600" b="1" dirty="0">
                  <a:solidFill>
                    <a:schemeClr val="bg1"/>
                  </a:solidFill>
                  <a:latin typeface="Meiryo UI" panose="020B0604030504040204" pitchFamily="50" charset="-128"/>
                  <a:ea typeface="Meiryo UI" panose="020B0604030504040204" pitchFamily="50" charset="-128"/>
                </a:rPr>
                <a:t>③人材育成・人材導入したい！</a:t>
              </a:r>
            </a:p>
          </p:txBody>
        </p:sp>
        <p:sp>
          <p:nvSpPr>
            <p:cNvPr id="86" name="正方形/長方形 85">
              <a:extLst>
                <a:ext uri="{FF2B5EF4-FFF2-40B4-BE49-F238E27FC236}">
                  <a16:creationId xmlns:a16="http://schemas.microsoft.com/office/drawing/2014/main" id="{719B460C-B199-4D7A-906A-327BFA7FCF59}"/>
                </a:ext>
              </a:extLst>
            </p:cNvPr>
            <p:cNvSpPr/>
            <p:nvPr/>
          </p:nvSpPr>
          <p:spPr>
            <a:xfrm>
              <a:off x="260102" y="3577356"/>
              <a:ext cx="1260000" cy="403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nSpc>
                  <a:spcPts val="2400"/>
                </a:lnSpc>
              </a:pPr>
              <a:r>
                <a:rPr lang="ja-JP" altLang="en-US" sz="1400" dirty="0">
                  <a:solidFill>
                    <a:schemeClr val="tx1"/>
                  </a:solidFill>
                  <a:latin typeface="游ゴシック" panose="020B0400000000000000" pitchFamily="50" charset="-128"/>
                </a:rPr>
                <a:t>基礎技術講座</a:t>
              </a:r>
              <a:endParaRPr lang="ja-JP" altLang="en-US" sz="1400" dirty="0">
                <a:solidFill>
                  <a:schemeClr val="tx1"/>
                </a:solidFill>
                <a:latin typeface="游ゴシック" panose="020B0400000000000000" pitchFamily="50" charset="-128"/>
                <a:ea typeface="游ゴシック" panose="020B0400000000000000" pitchFamily="50" charset="-128"/>
              </a:endParaRPr>
            </a:p>
          </p:txBody>
        </p:sp>
        <p:sp>
          <p:nvSpPr>
            <p:cNvPr id="90" name="正方形/長方形 89">
              <a:extLst>
                <a:ext uri="{FF2B5EF4-FFF2-40B4-BE49-F238E27FC236}">
                  <a16:creationId xmlns:a16="http://schemas.microsoft.com/office/drawing/2014/main" id="{77E6F3C0-43E1-4DAB-A9AA-1D3F9333E035}"/>
                </a:ext>
              </a:extLst>
            </p:cNvPr>
            <p:cNvSpPr/>
            <p:nvPr/>
          </p:nvSpPr>
          <p:spPr>
            <a:xfrm>
              <a:off x="250321" y="3867544"/>
              <a:ext cx="3384000" cy="734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nSpc>
                  <a:spcPts val="2400"/>
                </a:lnSpc>
              </a:pPr>
              <a:r>
                <a:rPr lang="ja-JP" altLang="en-US" sz="1400" dirty="0">
                  <a:solidFill>
                    <a:schemeClr val="tx1"/>
                  </a:solidFill>
                  <a:latin typeface="游ゴシック" panose="020B0400000000000000" pitchFamily="50" charset="-128"/>
                </a:rPr>
                <a:t>生産性向上に取り組む人材育成支援</a:t>
              </a:r>
              <a:endParaRPr lang="en-US" altLang="ja-JP" sz="1400" dirty="0">
                <a:solidFill>
                  <a:schemeClr val="tx1"/>
                </a:solidFill>
                <a:latin typeface="游ゴシック" panose="020B0400000000000000" pitchFamily="50" charset="-128"/>
                <a:ea typeface="游ゴシック" panose="020B0400000000000000" pitchFamily="50" charset="-128"/>
              </a:endParaRPr>
            </a:p>
            <a:p>
              <a:pPr>
                <a:lnSpc>
                  <a:spcPts val="2400"/>
                </a:lnSpc>
              </a:pPr>
              <a:r>
                <a:rPr lang="ja-JP" altLang="en-US" sz="1400" dirty="0">
                  <a:solidFill>
                    <a:schemeClr val="tx1"/>
                  </a:solidFill>
                  <a:latin typeface="游ゴシック" panose="020B0400000000000000" pitchFamily="50" charset="-128"/>
                </a:rPr>
                <a:t>（わかやま生産性向上スクール）</a:t>
              </a:r>
              <a:endParaRPr lang="en-US" altLang="ja-JP" sz="1400" dirty="0">
                <a:solidFill>
                  <a:schemeClr val="tx1"/>
                </a:solidFill>
                <a:latin typeface="游ゴシック" panose="020B0400000000000000" pitchFamily="50" charset="-128"/>
              </a:endParaRPr>
            </a:p>
          </p:txBody>
        </p:sp>
        <p:sp>
          <p:nvSpPr>
            <p:cNvPr id="93" name="正方形/長方形 92">
              <a:extLst>
                <a:ext uri="{FF2B5EF4-FFF2-40B4-BE49-F238E27FC236}">
                  <a16:creationId xmlns:a16="http://schemas.microsoft.com/office/drawing/2014/main" id="{B5FB65F1-15D1-4BF1-9D43-FD4F29313A47}"/>
                </a:ext>
              </a:extLst>
            </p:cNvPr>
            <p:cNvSpPr/>
            <p:nvPr/>
          </p:nvSpPr>
          <p:spPr>
            <a:xfrm>
              <a:off x="3840588" y="3053877"/>
              <a:ext cx="612000" cy="395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nSpc>
                  <a:spcPts val="2400"/>
                </a:lnSpc>
              </a:pPr>
              <a:r>
                <a:rPr lang="ja-JP" altLang="en-US" sz="1200" b="1" dirty="0">
                  <a:solidFill>
                    <a:schemeClr val="tx1"/>
                  </a:solidFill>
                  <a:latin typeface="+mn-ea"/>
                </a:rPr>
                <a:t>・・</a:t>
              </a:r>
              <a:r>
                <a:rPr lang="en-US" altLang="ja-JP" sz="1200" b="1" dirty="0">
                  <a:solidFill>
                    <a:schemeClr val="tx1"/>
                  </a:solidFill>
                  <a:latin typeface="+mn-ea"/>
                </a:rPr>
                <a:t>3</a:t>
              </a:r>
              <a:endParaRPr lang="ja-JP" altLang="en-US" sz="1200" b="1" dirty="0">
                <a:solidFill>
                  <a:schemeClr val="tx1"/>
                </a:solidFill>
                <a:latin typeface="+mn-ea"/>
              </a:endParaRPr>
            </a:p>
          </p:txBody>
        </p:sp>
        <p:sp>
          <p:nvSpPr>
            <p:cNvPr id="96" name="正方形/長方形 95">
              <a:extLst>
                <a:ext uri="{FF2B5EF4-FFF2-40B4-BE49-F238E27FC236}">
                  <a16:creationId xmlns:a16="http://schemas.microsoft.com/office/drawing/2014/main" id="{46BD682A-91D5-460E-A15E-739DF3F63F11}"/>
                </a:ext>
              </a:extLst>
            </p:cNvPr>
            <p:cNvSpPr/>
            <p:nvPr/>
          </p:nvSpPr>
          <p:spPr>
            <a:xfrm>
              <a:off x="3840588" y="3567629"/>
              <a:ext cx="612000" cy="395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nSpc>
                  <a:spcPts val="2400"/>
                </a:lnSpc>
              </a:pPr>
              <a:r>
                <a:rPr lang="ja-JP" altLang="en-US" sz="1200" b="1" dirty="0">
                  <a:solidFill>
                    <a:schemeClr val="tx1"/>
                  </a:solidFill>
                  <a:latin typeface="+mn-ea"/>
                </a:rPr>
                <a:t>・・</a:t>
              </a:r>
              <a:r>
                <a:rPr lang="en-US" altLang="ja-JP" sz="1200" b="1" dirty="0">
                  <a:solidFill>
                    <a:schemeClr val="tx1"/>
                  </a:solidFill>
                  <a:latin typeface="+mn-ea"/>
                </a:rPr>
                <a:t>3</a:t>
              </a:r>
              <a:endParaRPr lang="ja-JP" altLang="en-US" sz="1200" b="1" dirty="0">
                <a:solidFill>
                  <a:schemeClr val="tx1"/>
                </a:solidFill>
                <a:latin typeface="+mn-ea"/>
              </a:endParaRPr>
            </a:p>
          </p:txBody>
        </p:sp>
        <p:sp>
          <p:nvSpPr>
            <p:cNvPr id="98" name="正方形/長方形 97">
              <a:extLst>
                <a:ext uri="{FF2B5EF4-FFF2-40B4-BE49-F238E27FC236}">
                  <a16:creationId xmlns:a16="http://schemas.microsoft.com/office/drawing/2014/main" id="{EE805F15-CBEB-40D5-B6DA-C6EC565ADA65}"/>
                </a:ext>
              </a:extLst>
            </p:cNvPr>
            <p:cNvSpPr/>
            <p:nvPr/>
          </p:nvSpPr>
          <p:spPr>
            <a:xfrm>
              <a:off x="3844387" y="3888972"/>
              <a:ext cx="612000" cy="395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nSpc>
                  <a:spcPts val="2400"/>
                </a:lnSpc>
              </a:pPr>
              <a:r>
                <a:rPr lang="ja-JP" altLang="en-US" sz="1200" b="1" dirty="0">
                  <a:solidFill>
                    <a:schemeClr val="tx1"/>
                  </a:solidFill>
                  <a:latin typeface="+mn-ea"/>
                </a:rPr>
                <a:t>・・</a:t>
              </a:r>
              <a:r>
                <a:rPr lang="en-US" altLang="ja-JP" sz="1200" b="1" dirty="0">
                  <a:solidFill>
                    <a:schemeClr val="tx1"/>
                  </a:solidFill>
                  <a:latin typeface="+mn-ea"/>
                </a:rPr>
                <a:t>4</a:t>
              </a:r>
              <a:endParaRPr lang="ja-JP" altLang="en-US" sz="1200" b="1" dirty="0">
                <a:solidFill>
                  <a:schemeClr val="tx1"/>
                </a:solidFill>
                <a:latin typeface="+mn-ea"/>
              </a:endParaRPr>
            </a:p>
          </p:txBody>
        </p:sp>
        <p:sp>
          <p:nvSpPr>
            <p:cNvPr id="100" name="正方形/長方形 99">
              <a:extLst>
                <a:ext uri="{FF2B5EF4-FFF2-40B4-BE49-F238E27FC236}">
                  <a16:creationId xmlns:a16="http://schemas.microsoft.com/office/drawing/2014/main" id="{B250686A-3F2D-4F18-A321-9B09F9A8FCEB}"/>
                </a:ext>
              </a:extLst>
            </p:cNvPr>
            <p:cNvSpPr/>
            <p:nvPr/>
          </p:nvSpPr>
          <p:spPr>
            <a:xfrm>
              <a:off x="260102" y="2935994"/>
              <a:ext cx="3575375" cy="7080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nSpc>
                  <a:spcPts val="2400"/>
                </a:lnSpc>
              </a:pPr>
              <a:r>
                <a:rPr lang="ja-JP" altLang="en-US" sz="1400" dirty="0">
                  <a:solidFill>
                    <a:schemeClr val="tx1"/>
                  </a:solidFill>
                  <a:latin typeface="游ゴシック" panose="020B0400000000000000" pitchFamily="50" charset="-128"/>
                </a:rPr>
                <a:t>プロフェッショナル人材・デジタル人材の</a:t>
              </a:r>
              <a:endParaRPr lang="en-US" altLang="ja-JP" sz="1400" dirty="0">
                <a:solidFill>
                  <a:schemeClr val="tx1"/>
                </a:solidFill>
                <a:latin typeface="游ゴシック" panose="020B0400000000000000" pitchFamily="50" charset="-128"/>
              </a:endParaRPr>
            </a:p>
            <a:p>
              <a:pPr>
                <a:lnSpc>
                  <a:spcPts val="2400"/>
                </a:lnSpc>
              </a:pPr>
              <a:r>
                <a:rPr lang="ja-JP" altLang="en-US" sz="1400" dirty="0">
                  <a:solidFill>
                    <a:schemeClr val="tx1"/>
                  </a:solidFill>
                  <a:latin typeface="游ゴシック" panose="020B0400000000000000" pitchFamily="50" charset="-128"/>
                </a:rPr>
                <a:t>導入支援＜正規雇用／副業・兼業＞</a:t>
              </a:r>
              <a:endParaRPr lang="en-US" altLang="ja-JP" sz="1400" dirty="0">
                <a:solidFill>
                  <a:schemeClr val="tx1"/>
                </a:solidFill>
                <a:latin typeface="游ゴシック" panose="020B0400000000000000" pitchFamily="50" charset="-128"/>
              </a:endParaRPr>
            </a:p>
          </p:txBody>
        </p:sp>
      </p:grpSp>
      <p:sp>
        <p:nvSpPr>
          <p:cNvPr id="67" name="正方形/長方形 66">
            <a:extLst>
              <a:ext uri="{FF2B5EF4-FFF2-40B4-BE49-F238E27FC236}">
                <a16:creationId xmlns:a16="http://schemas.microsoft.com/office/drawing/2014/main" id="{17131D3E-720A-40F2-8E38-08063A9F29D3}"/>
              </a:ext>
            </a:extLst>
          </p:cNvPr>
          <p:cNvSpPr/>
          <p:nvPr/>
        </p:nvSpPr>
        <p:spPr>
          <a:xfrm>
            <a:off x="23491" y="6176042"/>
            <a:ext cx="6513311" cy="395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nSpc>
                <a:spcPts val="2400"/>
              </a:lnSpc>
            </a:pPr>
            <a:r>
              <a:rPr lang="en-US" altLang="ja-JP" sz="1200" dirty="0">
                <a:solidFill>
                  <a:schemeClr val="tx1"/>
                </a:solidFill>
                <a:latin typeface="+mn-ea"/>
              </a:rPr>
              <a:t>※</a:t>
            </a:r>
            <a:r>
              <a:rPr lang="ja-JP" altLang="en-US" sz="1200" dirty="0">
                <a:solidFill>
                  <a:schemeClr val="tx1"/>
                </a:solidFill>
                <a:latin typeface="+mn-ea"/>
              </a:rPr>
              <a:t>それぞれ具体的な公募時期は財団ホームページ等でご確認ください。　</a:t>
            </a:r>
            <a:r>
              <a:rPr lang="ja-JP" altLang="en-US" sz="1200" dirty="0">
                <a:solidFill>
                  <a:srgbClr val="FF0000"/>
                </a:solidFill>
                <a:latin typeface="+mn-ea"/>
              </a:rPr>
              <a:t>★は更新情報です。</a:t>
            </a:r>
          </a:p>
        </p:txBody>
      </p:sp>
      <p:sp>
        <p:nvSpPr>
          <p:cNvPr id="71" name="テキスト ボックス 70">
            <a:extLst>
              <a:ext uri="{FF2B5EF4-FFF2-40B4-BE49-F238E27FC236}">
                <a16:creationId xmlns:a16="http://schemas.microsoft.com/office/drawing/2014/main" id="{7D4C6C90-CB16-4CFB-8AC5-D5C4EFD3EF52}"/>
              </a:ext>
            </a:extLst>
          </p:cNvPr>
          <p:cNvSpPr txBox="1"/>
          <p:nvPr/>
        </p:nvSpPr>
        <p:spPr>
          <a:xfrm>
            <a:off x="3566241" y="1841171"/>
            <a:ext cx="705665" cy="246221"/>
          </a:xfrm>
          <a:prstGeom prst="rect">
            <a:avLst/>
          </a:prstGeom>
          <a:noFill/>
        </p:spPr>
        <p:txBody>
          <a:bodyPr wrap="square">
            <a:spAutoFit/>
          </a:bodyPr>
          <a:lstStyle/>
          <a:p>
            <a:pPr algn="ctr"/>
            <a:r>
              <a:rPr kumimoji="1" lang="en-US" altLang="ja-JP" sz="1000" b="1" i="0" u="none" strike="noStrike" kern="1200" cap="none" spc="0" normalizeH="0" baseline="0" noProof="0" dirty="0">
                <a:ln>
                  <a:noFill/>
                </a:ln>
                <a:solidFill>
                  <a:srgbClr val="FF0000"/>
                </a:solidFill>
                <a:effectLst/>
                <a:uLnTx/>
                <a:uFillTx/>
                <a:latin typeface="+mn-ea"/>
                <a:ea typeface="+mn-ea"/>
                <a:cs typeface="+mn-cs"/>
              </a:rPr>
              <a:t>※</a:t>
            </a:r>
            <a:r>
              <a:rPr kumimoji="1" lang="ja-JP" altLang="en-US" sz="1000" b="1" i="0" u="none" strike="noStrike" kern="1200" cap="none" spc="0" normalizeH="0" baseline="0" noProof="0" dirty="0">
                <a:ln>
                  <a:noFill/>
                </a:ln>
                <a:solidFill>
                  <a:srgbClr val="FF0000"/>
                </a:solidFill>
                <a:effectLst/>
                <a:uLnTx/>
                <a:uFillTx/>
                <a:latin typeface="+mn-ea"/>
                <a:ea typeface="+mn-ea"/>
                <a:cs typeface="+mn-cs"/>
              </a:rPr>
              <a:t>募集中</a:t>
            </a:r>
            <a:endParaRPr lang="ja-JP" altLang="en-US" sz="1000" b="1" dirty="0">
              <a:solidFill>
                <a:srgbClr val="FF0000"/>
              </a:solidFill>
            </a:endParaRPr>
          </a:p>
        </p:txBody>
      </p:sp>
      <p:sp>
        <p:nvSpPr>
          <p:cNvPr id="106" name="正方形/長方形 105">
            <a:extLst>
              <a:ext uri="{FF2B5EF4-FFF2-40B4-BE49-F238E27FC236}">
                <a16:creationId xmlns:a16="http://schemas.microsoft.com/office/drawing/2014/main" id="{71423A73-E2B4-4482-85B2-91D39E88159C}"/>
              </a:ext>
            </a:extLst>
          </p:cNvPr>
          <p:cNvSpPr/>
          <p:nvPr/>
        </p:nvSpPr>
        <p:spPr>
          <a:xfrm>
            <a:off x="4697898" y="5501136"/>
            <a:ext cx="2880000" cy="4035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nSpc>
                <a:spcPts val="2400"/>
              </a:lnSpc>
            </a:pPr>
            <a:r>
              <a:rPr lang="ja-JP" altLang="en-US" sz="1400" dirty="0">
                <a:solidFill>
                  <a:schemeClr val="tx1"/>
                </a:solidFill>
                <a:latin typeface="游ゴシック" panose="020B0400000000000000" pitchFamily="50" charset="-128"/>
              </a:rPr>
              <a:t>国際サポートデスク</a:t>
            </a:r>
            <a:endParaRPr lang="ja-JP" altLang="en-US" sz="1400" dirty="0">
              <a:solidFill>
                <a:schemeClr val="tx1"/>
              </a:solidFill>
              <a:latin typeface="游ゴシック" panose="020B0400000000000000" pitchFamily="50" charset="-128"/>
              <a:ea typeface="游ゴシック" panose="020B0400000000000000" pitchFamily="50" charset="-128"/>
            </a:endParaRPr>
          </a:p>
        </p:txBody>
      </p:sp>
      <p:sp>
        <p:nvSpPr>
          <p:cNvPr id="107" name="正方形/長方形 106">
            <a:extLst>
              <a:ext uri="{FF2B5EF4-FFF2-40B4-BE49-F238E27FC236}">
                <a16:creationId xmlns:a16="http://schemas.microsoft.com/office/drawing/2014/main" id="{40DFB32D-3A9F-461C-B626-1E1B7DBA7B49}"/>
              </a:ext>
            </a:extLst>
          </p:cNvPr>
          <p:cNvSpPr/>
          <p:nvPr/>
        </p:nvSpPr>
        <p:spPr>
          <a:xfrm>
            <a:off x="8220385" y="5484626"/>
            <a:ext cx="756000" cy="395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nSpc>
                <a:spcPts val="2400"/>
              </a:lnSpc>
            </a:pPr>
            <a:r>
              <a:rPr lang="ja-JP" altLang="en-US" sz="1200" b="1" dirty="0">
                <a:solidFill>
                  <a:schemeClr val="tx1"/>
                </a:solidFill>
                <a:latin typeface="+mn-ea"/>
              </a:rPr>
              <a:t>・・</a:t>
            </a:r>
            <a:r>
              <a:rPr lang="en-US" altLang="ja-JP" sz="1200" b="1" dirty="0">
                <a:solidFill>
                  <a:schemeClr val="tx1"/>
                </a:solidFill>
                <a:latin typeface="+mn-ea"/>
              </a:rPr>
              <a:t>14</a:t>
            </a:r>
            <a:endParaRPr lang="ja-JP" altLang="en-US" sz="1200" b="1" dirty="0">
              <a:solidFill>
                <a:schemeClr val="tx1"/>
              </a:solidFill>
              <a:latin typeface="+mn-ea"/>
            </a:endParaRPr>
          </a:p>
        </p:txBody>
      </p:sp>
      <p:sp>
        <p:nvSpPr>
          <p:cNvPr id="109" name="正方形/長方形 108">
            <a:extLst>
              <a:ext uri="{FF2B5EF4-FFF2-40B4-BE49-F238E27FC236}">
                <a16:creationId xmlns:a16="http://schemas.microsoft.com/office/drawing/2014/main" id="{7B75782D-EDEF-4576-AEB2-D71641B66298}"/>
              </a:ext>
            </a:extLst>
          </p:cNvPr>
          <p:cNvSpPr/>
          <p:nvPr/>
        </p:nvSpPr>
        <p:spPr>
          <a:xfrm>
            <a:off x="8227383" y="5173030"/>
            <a:ext cx="756000" cy="3958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nSpc>
                <a:spcPts val="2400"/>
              </a:lnSpc>
            </a:pPr>
            <a:r>
              <a:rPr lang="ja-JP" altLang="en-US" sz="1200" b="1" dirty="0">
                <a:solidFill>
                  <a:schemeClr val="tx1"/>
                </a:solidFill>
                <a:latin typeface="+mn-ea"/>
              </a:rPr>
              <a:t>・・</a:t>
            </a:r>
            <a:r>
              <a:rPr lang="en-US" altLang="ja-JP" sz="1200" b="1" dirty="0">
                <a:solidFill>
                  <a:schemeClr val="tx1"/>
                </a:solidFill>
                <a:latin typeface="+mn-ea"/>
              </a:rPr>
              <a:t>13</a:t>
            </a:r>
            <a:endParaRPr lang="ja-JP" altLang="en-US" sz="1200" b="1" dirty="0">
              <a:solidFill>
                <a:schemeClr val="tx1"/>
              </a:solidFill>
              <a:latin typeface="+mn-ea"/>
            </a:endParaRPr>
          </a:p>
        </p:txBody>
      </p:sp>
      <p:sp>
        <p:nvSpPr>
          <p:cNvPr id="103" name="テキスト ボックス 102">
            <a:extLst>
              <a:ext uri="{FF2B5EF4-FFF2-40B4-BE49-F238E27FC236}">
                <a16:creationId xmlns:a16="http://schemas.microsoft.com/office/drawing/2014/main" id="{22970689-D7ED-45D4-85E9-A05323409B07}"/>
              </a:ext>
            </a:extLst>
          </p:cNvPr>
          <p:cNvSpPr txBox="1"/>
          <p:nvPr/>
        </p:nvSpPr>
        <p:spPr>
          <a:xfrm>
            <a:off x="7431542" y="2333617"/>
            <a:ext cx="705665" cy="246221"/>
          </a:xfrm>
          <a:prstGeom prst="rect">
            <a:avLst/>
          </a:prstGeom>
          <a:noFill/>
        </p:spPr>
        <p:txBody>
          <a:bodyPr wrap="square">
            <a:spAutoFit/>
          </a:bodyPr>
          <a:lstStyle/>
          <a:p>
            <a:pPr algn="ctr"/>
            <a:r>
              <a:rPr kumimoji="1" lang="en-US" altLang="ja-JP" sz="1000" b="1" i="0" u="none" strike="noStrike" kern="1200" cap="none" spc="0" normalizeH="0" baseline="0" noProof="0" dirty="0">
                <a:ln>
                  <a:noFill/>
                </a:ln>
                <a:solidFill>
                  <a:srgbClr val="FF0000"/>
                </a:solidFill>
                <a:effectLst/>
                <a:uLnTx/>
                <a:uFillTx/>
                <a:latin typeface="+mn-ea"/>
                <a:ea typeface="+mn-ea"/>
                <a:cs typeface="+mn-cs"/>
              </a:rPr>
              <a:t>※</a:t>
            </a:r>
            <a:r>
              <a:rPr kumimoji="1" lang="ja-JP" altLang="en-US" sz="1000" b="1" i="0" u="none" strike="noStrike" kern="1200" cap="none" spc="0" normalizeH="0" baseline="0" noProof="0" dirty="0">
                <a:ln>
                  <a:noFill/>
                </a:ln>
                <a:solidFill>
                  <a:srgbClr val="FF0000"/>
                </a:solidFill>
                <a:effectLst/>
                <a:uLnTx/>
                <a:uFillTx/>
                <a:latin typeface="+mn-ea"/>
                <a:ea typeface="+mn-ea"/>
                <a:cs typeface="+mn-cs"/>
              </a:rPr>
              <a:t>募集中</a:t>
            </a:r>
            <a:endParaRPr lang="ja-JP" altLang="en-US" sz="1000" b="1" dirty="0">
              <a:solidFill>
                <a:srgbClr val="FF0000"/>
              </a:solidFill>
            </a:endParaRPr>
          </a:p>
        </p:txBody>
      </p:sp>
      <p:sp>
        <p:nvSpPr>
          <p:cNvPr id="68" name="テキスト ボックス 67">
            <a:extLst>
              <a:ext uri="{FF2B5EF4-FFF2-40B4-BE49-F238E27FC236}">
                <a16:creationId xmlns:a16="http://schemas.microsoft.com/office/drawing/2014/main" id="{490D3C2D-F7F8-4EC1-8345-FED535A2873F}"/>
              </a:ext>
            </a:extLst>
          </p:cNvPr>
          <p:cNvSpPr txBox="1"/>
          <p:nvPr/>
        </p:nvSpPr>
        <p:spPr>
          <a:xfrm>
            <a:off x="6237108" y="3661517"/>
            <a:ext cx="705665" cy="246221"/>
          </a:xfrm>
          <a:prstGeom prst="rect">
            <a:avLst/>
          </a:prstGeom>
          <a:noFill/>
        </p:spPr>
        <p:txBody>
          <a:bodyPr wrap="square">
            <a:spAutoFit/>
          </a:bodyPr>
          <a:lstStyle/>
          <a:p>
            <a:pPr algn="ctr"/>
            <a:r>
              <a:rPr kumimoji="1" lang="en-US" altLang="ja-JP" sz="1000" b="1" i="0" u="none" strike="noStrike" kern="1200" cap="none" spc="0" normalizeH="0" baseline="0" noProof="0" dirty="0">
                <a:ln>
                  <a:noFill/>
                </a:ln>
                <a:solidFill>
                  <a:srgbClr val="FF0000"/>
                </a:solidFill>
                <a:effectLst/>
                <a:uLnTx/>
                <a:uFillTx/>
                <a:latin typeface="+mn-ea"/>
                <a:ea typeface="+mn-ea"/>
                <a:cs typeface="+mn-cs"/>
              </a:rPr>
              <a:t>※</a:t>
            </a:r>
            <a:r>
              <a:rPr kumimoji="1" lang="ja-JP" altLang="en-US" sz="1000" b="1" i="0" u="none" strike="noStrike" kern="1200" cap="none" spc="0" normalizeH="0" baseline="0" noProof="0" dirty="0">
                <a:ln>
                  <a:noFill/>
                </a:ln>
                <a:solidFill>
                  <a:srgbClr val="FF0000"/>
                </a:solidFill>
                <a:effectLst/>
                <a:uLnTx/>
                <a:uFillTx/>
                <a:latin typeface="+mn-ea"/>
                <a:ea typeface="+mn-ea"/>
                <a:cs typeface="+mn-cs"/>
              </a:rPr>
              <a:t>募集中</a:t>
            </a:r>
            <a:endParaRPr lang="ja-JP" altLang="en-US" sz="1000" b="1" dirty="0">
              <a:solidFill>
                <a:srgbClr val="FF0000"/>
              </a:solidFill>
            </a:endParaRPr>
          </a:p>
        </p:txBody>
      </p:sp>
      <p:sp>
        <p:nvSpPr>
          <p:cNvPr id="70" name="正方形/長方形 69">
            <a:extLst>
              <a:ext uri="{FF2B5EF4-FFF2-40B4-BE49-F238E27FC236}">
                <a16:creationId xmlns:a16="http://schemas.microsoft.com/office/drawing/2014/main" id="{C8D37F69-BF4D-4339-8658-4E5FB2C0DEA4}"/>
              </a:ext>
            </a:extLst>
          </p:cNvPr>
          <p:cNvSpPr/>
          <p:nvPr/>
        </p:nvSpPr>
        <p:spPr>
          <a:xfrm>
            <a:off x="1850347" y="1404170"/>
            <a:ext cx="263191" cy="39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lnSpc>
                <a:spcPts val="2400"/>
              </a:lnSpc>
            </a:pPr>
            <a:r>
              <a:rPr lang="ja-JP" altLang="en-US" b="1" dirty="0">
                <a:solidFill>
                  <a:srgbClr val="FF0000"/>
                </a:solidFill>
                <a:latin typeface="Meiryo UI" panose="020B0604030504040204" pitchFamily="50" charset="-128"/>
                <a:ea typeface="Meiryo UI" panose="020B0604030504040204" pitchFamily="50" charset="-128"/>
              </a:rPr>
              <a:t>★</a:t>
            </a:r>
            <a:endParaRPr lang="en-US" altLang="ja-JP" b="1" dirty="0">
              <a:solidFill>
                <a:srgbClr val="FF0000"/>
              </a:solidFill>
              <a:latin typeface="Meiryo UI" panose="020B0604030504040204" pitchFamily="50" charset="-128"/>
              <a:ea typeface="Meiryo UI" panose="020B0604030504040204" pitchFamily="50" charset="-128"/>
            </a:endParaRPr>
          </a:p>
        </p:txBody>
      </p:sp>
      <p:sp>
        <p:nvSpPr>
          <p:cNvPr id="81" name="テキスト ボックス 80">
            <a:extLst>
              <a:ext uri="{FF2B5EF4-FFF2-40B4-BE49-F238E27FC236}">
                <a16:creationId xmlns:a16="http://schemas.microsoft.com/office/drawing/2014/main" id="{6E1A8B1F-A043-4F04-B856-062DCF2A191D}"/>
              </a:ext>
            </a:extLst>
          </p:cNvPr>
          <p:cNvSpPr txBox="1"/>
          <p:nvPr/>
        </p:nvSpPr>
        <p:spPr>
          <a:xfrm>
            <a:off x="1365575" y="3959873"/>
            <a:ext cx="705665" cy="246221"/>
          </a:xfrm>
          <a:prstGeom prst="rect">
            <a:avLst/>
          </a:prstGeom>
          <a:noFill/>
        </p:spPr>
        <p:txBody>
          <a:bodyPr wrap="square">
            <a:spAutoFit/>
          </a:bodyPr>
          <a:lstStyle/>
          <a:p>
            <a:pPr algn="ctr"/>
            <a:r>
              <a:rPr kumimoji="1" lang="en-US" altLang="ja-JP" sz="1000" b="1" i="0" u="none" strike="noStrike" kern="1200" cap="none" spc="0" normalizeH="0" baseline="0" noProof="0" dirty="0">
                <a:ln>
                  <a:noFill/>
                </a:ln>
                <a:solidFill>
                  <a:srgbClr val="FF0000"/>
                </a:solidFill>
                <a:effectLst/>
                <a:uLnTx/>
                <a:uFillTx/>
                <a:latin typeface="+mn-ea"/>
                <a:ea typeface="+mn-ea"/>
                <a:cs typeface="+mn-cs"/>
              </a:rPr>
              <a:t>※</a:t>
            </a:r>
            <a:r>
              <a:rPr kumimoji="1" lang="ja-JP" altLang="en-US" sz="1000" b="1" i="0" u="none" strike="noStrike" kern="1200" cap="none" spc="0" normalizeH="0" baseline="0" noProof="0" dirty="0">
                <a:ln>
                  <a:noFill/>
                </a:ln>
                <a:solidFill>
                  <a:srgbClr val="FF0000"/>
                </a:solidFill>
                <a:effectLst/>
                <a:uLnTx/>
                <a:uFillTx/>
                <a:latin typeface="+mn-ea"/>
                <a:ea typeface="+mn-ea"/>
                <a:cs typeface="+mn-cs"/>
              </a:rPr>
              <a:t>募集中</a:t>
            </a:r>
            <a:endParaRPr lang="ja-JP" altLang="en-US" sz="1000" b="1" dirty="0">
              <a:solidFill>
                <a:srgbClr val="FF0000"/>
              </a:solidFill>
            </a:endParaRPr>
          </a:p>
        </p:txBody>
      </p:sp>
    </p:spTree>
    <p:extLst>
      <p:ext uri="{BB962C8B-B14F-4D97-AF65-F5344CB8AC3E}">
        <p14:creationId xmlns:p14="http://schemas.microsoft.com/office/powerpoint/2010/main" val="2714174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68802" y="3257609"/>
            <a:ext cx="9000000" cy="3240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①わかやま地域課題解決型起業支援補助金</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lvl="0">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ja-JP" altLang="en-US" sz="1600" b="0" i="0" u="none" strike="noStrike" kern="1200" cap="none" spc="0" normalizeH="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ja-JP" altLang="en-US" sz="1600" b="1" i="0" u="none" strike="noStrike" kern="1200" cap="none" spc="0" normalizeH="0" noProof="0" dirty="0">
                <a:ln>
                  <a:noFill/>
                </a:ln>
                <a:solidFill>
                  <a:prstClr val="black"/>
                </a:solidFill>
                <a:effectLst/>
                <a:uLnTx/>
                <a:uFillTx/>
                <a:latin typeface="Meiryo UI" panose="020B0604030504040204" pitchFamily="50" charset="-128"/>
                <a:ea typeface="Meiryo UI" panose="020B0604030504040204" pitchFamily="50" charset="-128"/>
              </a:rPr>
              <a:t>起業に要する経費を補助</a:t>
            </a:r>
            <a:r>
              <a:rPr kumimoji="0" lang="ja-JP" altLang="en-US" sz="1600" b="0" i="0" u="none" strike="noStrike" kern="1200" cap="none" spc="0" normalizeH="0" noProof="0" dirty="0">
                <a:ln>
                  <a:noFill/>
                </a:ln>
                <a:solidFill>
                  <a:prstClr val="black"/>
                </a:solidFill>
                <a:effectLst/>
                <a:uLnTx/>
                <a:uFillTx/>
                <a:latin typeface="Meiryo UI" panose="020B0604030504040204" pitchFamily="50" charset="-128"/>
                <a:ea typeface="Meiryo UI" panose="020B0604030504040204" pitchFamily="50" charset="-128"/>
              </a:rPr>
              <a:t>し、</a:t>
            </a:r>
            <a:r>
              <a:rPr lang="ja-JP" altLang="en-US" sz="1600" dirty="0">
                <a:solidFill>
                  <a:prstClr val="black"/>
                </a:solidFill>
                <a:latin typeface="Meiryo UI" panose="020B0604030504040204" pitchFamily="50" charset="-128"/>
                <a:ea typeface="Meiryo UI" panose="020B0604030504040204" pitchFamily="50" charset="-128"/>
              </a:rPr>
              <a:t>事業計画や資金・販路開拓等への助言など寄り添った支援を行います。</a:t>
            </a: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endParaRPr lang="en-US" altLang="ja-JP" sz="1000" dirty="0">
              <a:solidFill>
                <a:prstClr val="black"/>
              </a:solidFill>
              <a:latin typeface="Meiryo UI" panose="020B0604030504040204" pitchFamily="50" charset="-128"/>
              <a:ea typeface="Meiryo UI" panose="020B0604030504040204" pitchFamily="50" charset="-128"/>
            </a:endParaRPr>
          </a:p>
          <a:p>
            <a:pPr lvl="0">
              <a:defRPr/>
            </a:pPr>
            <a:endParaRPr lang="en-US" altLang="ja-JP" sz="1000" dirty="0">
              <a:solidFill>
                <a:prstClr val="black"/>
              </a:solidFill>
              <a:latin typeface="Meiryo UI" panose="020B0604030504040204" pitchFamily="50" charset="-128"/>
              <a:ea typeface="Meiryo UI" panose="020B0604030504040204" pitchFamily="50" charset="-128"/>
            </a:endParaRPr>
          </a:p>
          <a:p>
            <a:pPr lvl="0">
              <a:defRPr/>
            </a:pPr>
            <a:endParaRPr lang="en-US" altLang="ja-JP" sz="900" dirty="0">
              <a:solidFill>
                <a:prstClr val="black"/>
              </a:solidFill>
              <a:latin typeface="Meiryo UI" panose="020B0604030504040204" pitchFamily="50" charset="-128"/>
              <a:ea typeface="Meiryo UI" panose="020B0604030504040204" pitchFamily="50" charset="-128"/>
            </a:endParaRPr>
          </a:p>
          <a:p>
            <a:pPr lvl="0">
              <a:defRPr/>
            </a:pPr>
            <a:r>
              <a:rPr lang="ja-JP" altLang="en-US" sz="1600" dirty="0">
                <a:solidFill>
                  <a:prstClr val="black"/>
                </a:solidFill>
                <a:latin typeface="Meiryo UI" panose="020B0604030504040204" pitchFamily="50" charset="-128"/>
                <a:ea typeface="Meiryo UI" panose="020B0604030504040204" pitchFamily="50" charset="-128"/>
              </a:rPr>
              <a:t>　②</a:t>
            </a:r>
            <a:r>
              <a:rPr lang="ja-JP" altLang="en-US" sz="1600" dirty="0">
                <a:solidFill>
                  <a:schemeClr val="tx1"/>
                </a:solidFill>
                <a:latin typeface="Meiryo UI" panose="020B0604030504040204" pitchFamily="50" charset="-128"/>
                <a:ea typeface="Meiryo UI" panose="020B0604030504040204" pitchFamily="50" charset="-128"/>
              </a:rPr>
              <a:t>わかやま創業スクール</a:t>
            </a:r>
            <a:r>
              <a:rPr lang="ja-JP" altLang="en-US" sz="1600" dirty="0">
                <a:solidFill>
                  <a:prstClr val="black"/>
                </a:solidFill>
                <a:latin typeface="Meiryo UI" panose="020B0604030504040204" pitchFamily="50" charset="-128"/>
                <a:ea typeface="Meiryo UI" panose="020B0604030504040204" pitchFamily="50" charset="-128"/>
              </a:rPr>
              <a:t>の開催</a:t>
            </a: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b="1" dirty="0">
                <a:solidFill>
                  <a:prstClr val="black"/>
                </a:solidFill>
                <a:latin typeface="Meiryo UI" panose="020B0604030504040204" pitchFamily="50" charset="-128"/>
                <a:ea typeface="Meiryo UI" panose="020B0604030504040204" pitchFamily="50" charset="-128"/>
              </a:rPr>
              <a:t>起業を志す方を対象</a:t>
            </a:r>
            <a:r>
              <a:rPr lang="ja-JP" altLang="en-US" sz="1600" dirty="0">
                <a:solidFill>
                  <a:prstClr val="black"/>
                </a:solidFill>
                <a:latin typeface="Meiryo UI" panose="020B0604030504040204" pitchFamily="50" charset="-128"/>
                <a:ea typeface="Meiryo UI" panose="020B0604030504040204" pitchFamily="50" charset="-128"/>
              </a:rPr>
              <a:t>に、事業計画策定や財務・経営等の基礎知識習得のための講座を開催します。</a:t>
            </a: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endParaRPr lang="en-US" altLang="ja-JP" sz="1600" dirty="0">
              <a:solidFill>
                <a:prstClr val="black"/>
              </a:solidFill>
              <a:latin typeface="Meiryo UI" panose="020B0604030504040204" pitchFamily="50" charset="-128"/>
              <a:ea typeface="Meiryo UI" panose="020B0604030504040204" pitchFamily="50" charset="-128"/>
            </a:endParaRPr>
          </a:p>
        </p:txBody>
      </p:sp>
      <p:sp>
        <p:nvSpPr>
          <p:cNvPr id="10" name="正方形/長方形 9"/>
          <p:cNvSpPr/>
          <p:nvPr/>
        </p:nvSpPr>
        <p:spPr>
          <a:xfrm>
            <a:off x="0" y="0"/>
            <a:ext cx="9144000" cy="5486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①創業したい！</a:t>
            </a:r>
            <a:endParaRPr kumimoji="1" lang="ja-JP" altLang="en-US" sz="20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9" name="スライド番号プレースホルダー 7"/>
          <p:cNvSpPr>
            <a:spLocks noGrp="1"/>
          </p:cNvSpPr>
          <p:nvPr>
            <p:ph type="sldNum" sz="quarter" idx="12"/>
          </p:nvPr>
        </p:nvSpPr>
        <p:spPr>
          <a:xfrm>
            <a:off x="8636802" y="6534000"/>
            <a:ext cx="432000" cy="324000"/>
          </a:xfrm>
        </p:spPr>
        <p:txBody>
          <a:bodyPr/>
          <a:lstStyle/>
          <a:p>
            <a:r>
              <a:rPr kumimoji="1" lang="en-US" altLang="ja-JP" dirty="0"/>
              <a:t>1</a:t>
            </a:r>
            <a:endParaRPr kumimoji="1" lang="ja-JP" altLang="en-US" dirty="0"/>
          </a:p>
        </p:txBody>
      </p:sp>
      <p:sp>
        <p:nvSpPr>
          <p:cNvPr id="12" name="正方形/長方形 11"/>
          <p:cNvSpPr/>
          <p:nvPr/>
        </p:nvSpPr>
        <p:spPr>
          <a:xfrm>
            <a:off x="68802" y="2790323"/>
            <a:ext cx="3096000" cy="43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gn="ctr"/>
            <a:r>
              <a:rPr lang="ja-JP" altLang="en-US" sz="2000" b="1" dirty="0">
                <a:solidFill>
                  <a:prstClr val="white"/>
                </a:solidFill>
                <a:latin typeface="游ゴシック" panose="020B0400000000000000" pitchFamily="50" charset="-128"/>
              </a:rPr>
              <a:t>地域課題解決型起業支援</a:t>
            </a:r>
            <a:endParaRPr lang="ja-JP" altLang="en-US" sz="2000" b="1" dirty="0">
              <a:solidFill>
                <a:srgbClr val="FF0000"/>
              </a:solidFill>
              <a:latin typeface="游ゴシック" panose="020B0400000000000000" pitchFamily="50" charset="-128"/>
              <a:ea typeface="游ゴシック" panose="020B0400000000000000" pitchFamily="50" charset="-128"/>
            </a:endParaRPr>
          </a:p>
        </p:txBody>
      </p:sp>
      <p:sp>
        <p:nvSpPr>
          <p:cNvPr id="14" name="正方形/長方形 13"/>
          <p:cNvSpPr/>
          <p:nvPr/>
        </p:nvSpPr>
        <p:spPr>
          <a:xfrm>
            <a:off x="68802" y="1084174"/>
            <a:ext cx="9000000" cy="164209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defRPr/>
            </a:pPr>
            <a:r>
              <a:rPr kumimoji="0"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lang="ja-JP" altLang="en-US" sz="1600" b="1" dirty="0">
                <a:solidFill>
                  <a:prstClr val="black"/>
                </a:solidFill>
                <a:latin typeface="Meiryo UI" panose="020B0604030504040204" pitchFamily="50" charset="-128"/>
                <a:ea typeface="Meiryo UI" panose="020B0604030504040204" pitchFamily="50" charset="-128"/>
              </a:rPr>
              <a:t>創業を志す方を対象</a:t>
            </a:r>
            <a:r>
              <a:rPr lang="ja-JP" altLang="en-US" sz="1600" dirty="0">
                <a:solidFill>
                  <a:prstClr val="black"/>
                </a:solidFill>
                <a:latin typeface="Meiryo UI" panose="020B0604030504040204" pitchFamily="50" charset="-128"/>
                <a:ea typeface="Meiryo UI" panose="020B0604030504040204" pitchFamily="50" charset="-128"/>
              </a:rPr>
              <a:t>に、知識を習得する講座や経験者による講演、創業支援セミナー、</a:t>
            </a: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r>
              <a:rPr lang="ja-JP" altLang="en-US" sz="1600" dirty="0">
                <a:solidFill>
                  <a:prstClr val="black"/>
                </a:solidFill>
                <a:latin typeface="Meiryo UI" panose="020B0604030504040204" pitchFamily="50" charset="-128"/>
                <a:ea typeface="Meiryo UI" panose="020B0604030504040204" pitchFamily="50" charset="-128"/>
              </a:rPr>
              <a:t>ビジネスプランコンテストを関係団体とともに行います。</a:t>
            </a: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r>
              <a:rPr lang="ja-JP" altLang="en-US" sz="1600" dirty="0">
                <a:solidFill>
                  <a:prstClr val="black"/>
                </a:solidFill>
                <a:latin typeface="Meiryo UI" panose="020B0604030504040204" pitchFamily="50" charset="-128"/>
                <a:ea typeface="Meiryo UI" panose="020B0604030504040204" pitchFamily="50" charset="-128"/>
              </a:rPr>
              <a:t>　セミナーを受講された方には、個別相談や交流会を実施し、創業を支援します。</a:t>
            </a: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r>
              <a:rPr lang="ja-JP" altLang="en-US" sz="1600" dirty="0">
                <a:solidFill>
                  <a:prstClr val="black"/>
                </a:solidFill>
                <a:latin typeface="Meiryo UI" panose="020B0604030504040204" pitchFamily="50" charset="-128"/>
                <a:ea typeface="Meiryo UI" panose="020B0604030504040204" pitchFamily="50" charset="-128"/>
              </a:rPr>
              <a:t>　ビジネスプランコンテスト発表会</a:t>
            </a: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rPr>
              <a:t>令和７年２月１６日（日）開催　　</a:t>
            </a:r>
            <a:endParaRPr lang="en-US" altLang="ja-JP" sz="1600" dirty="0">
              <a:solidFill>
                <a:schemeClr val="tx1"/>
              </a:solidFill>
              <a:latin typeface="Meiryo UI" panose="020B0604030504040204" pitchFamily="50" charset="-128"/>
              <a:ea typeface="Meiryo UI" panose="020B0604030504040204" pitchFamily="50" charset="-128"/>
            </a:endParaRPr>
          </a:p>
        </p:txBody>
      </p:sp>
      <p:graphicFrame>
        <p:nvGraphicFramePr>
          <p:cNvPr id="19" name="表 18"/>
          <p:cNvGraphicFramePr>
            <a:graphicFrameLocks noGrp="1"/>
          </p:cNvGraphicFramePr>
          <p:nvPr>
            <p:extLst>
              <p:ext uri="{D42A27DB-BD31-4B8C-83A1-F6EECF244321}">
                <p14:modId xmlns:p14="http://schemas.microsoft.com/office/powerpoint/2010/main" val="1820548314"/>
              </p:ext>
            </p:extLst>
          </p:nvPr>
        </p:nvGraphicFramePr>
        <p:xfrm>
          <a:off x="674703" y="3855689"/>
          <a:ext cx="7962099" cy="960120"/>
        </p:xfrm>
        <a:graphic>
          <a:graphicData uri="http://schemas.openxmlformats.org/drawingml/2006/table">
            <a:tbl>
              <a:tblPr>
                <a:tableStyleId>{5C22544A-7EE6-4342-B048-85BDC9FD1C3A}</a:tableStyleId>
              </a:tblPr>
              <a:tblGrid>
                <a:gridCol w="1550197">
                  <a:extLst>
                    <a:ext uri="{9D8B030D-6E8A-4147-A177-3AD203B41FA5}">
                      <a16:colId xmlns:a16="http://schemas.microsoft.com/office/drawing/2014/main" val="2117671058"/>
                    </a:ext>
                  </a:extLst>
                </a:gridCol>
                <a:gridCol w="2313232">
                  <a:extLst>
                    <a:ext uri="{9D8B030D-6E8A-4147-A177-3AD203B41FA5}">
                      <a16:colId xmlns:a16="http://schemas.microsoft.com/office/drawing/2014/main" val="2726663097"/>
                    </a:ext>
                  </a:extLst>
                </a:gridCol>
                <a:gridCol w="939800">
                  <a:extLst>
                    <a:ext uri="{9D8B030D-6E8A-4147-A177-3AD203B41FA5}">
                      <a16:colId xmlns:a16="http://schemas.microsoft.com/office/drawing/2014/main" val="2117121038"/>
                    </a:ext>
                  </a:extLst>
                </a:gridCol>
                <a:gridCol w="3158870">
                  <a:extLst>
                    <a:ext uri="{9D8B030D-6E8A-4147-A177-3AD203B41FA5}">
                      <a16:colId xmlns:a16="http://schemas.microsoft.com/office/drawing/2014/main" val="3727510079"/>
                    </a:ext>
                  </a:extLst>
                </a:gridCol>
              </a:tblGrid>
              <a:tr h="288032">
                <a:tc>
                  <a:txBody>
                    <a:bodyPr/>
                    <a:lstStyle/>
                    <a:p>
                      <a:pPr algn="ctr">
                        <a:lnSpc>
                          <a:spcPts val="1800"/>
                        </a:lnSpc>
                      </a:pPr>
                      <a:r>
                        <a:rPr kumimoji="1" lang="ja-JP" altLang="en-US" sz="1200" dirty="0">
                          <a:latin typeface="メイリオ" panose="020B0604030504040204" pitchFamily="50" charset="-128"/>
                          <a:ea typeface="メイリオ" panose="020B0604030504040204" pitchFamily="50" charset="-128"/>
                        </a:rPr>
                        <a:t>補助上限・補助率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800"/>
                        </a:lnSpc>
                      </a:pPr>
                      <a:r>
                        <a:rPr lang="ja-JP" altLang="en-US" sz="1400" b="1" dirty="0">
                          <a:solidFill>
                            <a:srgbClr val="FF0000"/>
                          </a:solidFill>
                          <a:latin typeface="メイリオ" panose="020B0604030504040204" pitchFamily="50" charset="-128"/>
                          <a:ea typeface="メイリオ" panose="020B0604030504040204" pitchFamily="50" charset="-128"/>
                        </a:rPr>
                        <a:t>２００万円・１</a:t>
                      </a:r>
                      <a:r>
                        <a:rPr lang="en-US" altLang="ja-JP" sz="1400" b="1" dirty="0">
                          <a:solidFill>
                            <a:srgbClr val="FF0000"/>
                          </a:solidFill>
                          <a:latin typeface="メイリオ" panose="020B0604030504040204" pitchFamily="50" charset="-128"/>
                          <a:ea typeface="メイリオ" panose="020B0604030504040204" pitchFamily="50" charset="-128"/>
                        </a:rPr>
                        <a:t>/</a:t>
                      </a:r>
                      <a:r>
                        <a:rPr lang="ja-JP" altLang="en-US" sz="1400" b="1" dirty="0">
                          <a:solidFill>
                            <a:srgbClr val="FF0000"/>
                          </a:solidFill>
                          <a:latin typeface="メイリオ" panose="020B0604030504040204" pitchFamily="50" charset="-128"/>
                          <a:ea typeface="メイリオ" panose="020B0604030504040204" pitchFamily="50" charset="-128"/>
                        </a:rPr>
                        <a:t>２以内</a:t>
                      </a:r>
                      <a:endParaRPr lang="en-US" altLang="ja-JP" sz="1400" b="1" dirty="0">
                        <a:solidFill>
                          <a:srgbClr val="FF0000"/>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800"/>
                        </a:lnSpc>
                      </a:pPr>
                      <a:r>
                        <a:rPr lang="ja-JP" altLang="en-US" sz="1400" b="0" dirty="0">
                          <a:solidFill>
                            <a:schemeClr val="tx1"/>
                          </a:solidFill>
                          <a:latin typeface="メイリオ" panose="020B0604030504040204" pitchFamily="50" charset="-128"/>
                          <a:ea typeface="メイリオ" panose="020B0604030504040204" pitchFamily="50" charset="-128"/>
                        </a:rPr>
                        <a:t>公募時期</a:t>
                      </a:r>
                      <a:endParaRPr lang="en-US" altLang="ja-JP" sz="1400" b="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４月１日～５月８日 </a:t>
                      </a:r>
                      <a:r>
                        <a:rPr kumimoji="1" lang="en-US" altLang="ja-JP" sz="1000" b="0" i="0" u="none" strike="noStrike" kern="1200" cap="none" spc="0" normalizeH="0" baseline="0" noProof="0" dirty="0">
                          <a:ln>
                            <a:noFill/>
                          </a:ln>
                          <a:solidFill>
                            <a:srgbClr val="FF0000"/>
                          </a:solidFill>
                          <a:effectLst/>
                          <a:uLnTx/>
                          <a:uFillTx/>
                          <a:latin typeface="+mn-ea"/>
                          <a:ea typeface="+mn-ea"/>
                          <a:cs typeface="+mn-cs"/>
                        </a:rPr>
                        <a:t>※</a:t>
                      </a:r>
                      <a:r>
                        <a:rPr kumimoji="1" lang="ja-JP" altLang="en-US" sz="1000" b="0" i="0" u="none" strike="noStrike" kern="1200" cap="none" spc="0" normalizeH="0" baseline="0" noProof="0" dirty="0">
                          <a:ln>
                            <a:noFill/>
                          </a:ln>
                          <a:solidFill>
                            <a:srgbClr val="FF0000"/>
                          </a:solidFill>
                          <a:effectLst/>
                          <a:uLnTx/>
                          <a:uFillTx/>
                          <a:latin typeface="+mn-ea"/>
                          <a:ea typeface="+mn-ea"/>
                          <a:cs typeface="+mn-cs"/>
                        </a:rPr>
                        <a:t>募集は終了しました</a:t>
                      </a:r>
                      <a:endPar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0710222"/>
                  </a:ext>
                </a:extLst>
              </a:tr>
              <a:tr h="288032">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補助対象経費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kern="1200" dirty="0">
                          <a:solidFill>
                            <a:schemeClr val="dk1"/>
                          </a:solidFill>
                          <a:effectLst/>
                          <a:latin typeface="+mn-lt"/>
                          <a:ea typeface="+mn-ea"/>
                          <a:cs typeface="+mn-cs"/>
                        </a:rPr>
                        <a:t>人件費、店舗等借料、設備費、原材料費、外注費、広報費等</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88657120"/>
                  </a:ext>
                </a:extLst>
              </a:tr>
              <a:tr h="288032">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補助対象期間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kern="1200" dirty="0">
                          <a:solidFill>
                            <a:schemeClr val="tx1"/>
                          </a:solidFill>
                          <a:effectLst/>
                          <a:latin typeface="+mn-lt"/>
                          <a:ea typeface="+mn-ea"/>
                          <a:cs typeface="+mn-cs"/>
                        </a:rPr>
                        <a:t>７月上旬～１月末</a:t>
                      </a:r>
                      <a:endPar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04292258"/>
                  </a:ext>
                </a:extLst>
              </a:tr>
            </a:tbl>
          </a:graphicData>
        </a:graphic>
      </p:graphicFrame>
      <p:sp>
        <p:nvSpPr>
          <p:cNvPr id="20" name="正方形/長方形 19"/>
          <p:cNvSpPr/>
          <p:nvPr/>
        </p:nvSpPr>
        <p:spPr>
          <a:xfrm>
            <a:off x="68802" y="605345"/>
            <a:ext cx="2340000" cy="43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gn="ctr"/>
            <a:r>
              <a:rPr lang="ja-JP" altLang="en-US" sz="2000" b="1" dirty="0">
                <a:solidFill>
                  <a:schemeClr val="bg1"/>
                </a:solidFill>
                <a:latin typeface="游ゴシック" panose="020B0400000000000000" pitchFamily="50" charset="-128"/>
              </a:rPr>
              <a:t>創業支援セミナー</a:t>
            </a:r>
            <a:endParaRPr lang="ja-JP" altLang="en-US" sz="2000" b="1" dirty="0">
              <a:solidFill>
                <a:schemeClr val="bg1"/>
              </a:solidFill>
              <a:latin typeface="游ゴシック" panose="020B0400000000000000" pitchFamily="50" charset="-128"/>
              <a:ea typeface="游ゴシック" panose="020B0400000000000000" pitchFamily="50" charset="-128"/>
            </a:endParaRPr>
          </a:p>
        </p:txBody>
      </p:sp>
      <p:pic>
        <p:nvPicPr>
          <p:cNvPr id="21" name="図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9256" y="1012175"/>
            <a:ext cx="1843546" cy="1800000"/>
          </a:xfrm>
          <a:prstGeom prst="rect">
            <a:avLst/>
          </a:prstGeom>
        </p:spPr>
      </p:pic>
      <p:graphicFrame>
        <p:nvGraphicFramePr>
          <p:cNvPr id="22" name="表 21"/>
          <p:cNvGraphicFramePr>
            <a:graphicFrameLocks noGrp="1"/>
          </p:cNvGraphicFramePr>
          <p:nvPr>
            <p:extLst>
              <p:ext uri="{D42A27DB-BD31-4B8C-83A1-F6EECF244321}">
                <p14:modId xmlns:p14="http://schemas.microsoft.com/office/powerpoint/2010/main" val="2144007675"/>
              </p:ext>
            </p:extLst>
          </p:nvPr>
        </p:nvGraphicFramePr>
        <p:xfrm>
          <a:off x="4572000" y="711951"/>
          <a:ext cx="4496801" cy="320040"/>
        </p:xfrm>
        <a:graphic>
          <a:graphicData uri="http://schemas.openxmlformats.org/drawingml/2006/table">
            <a:tbl>
              <a:tblPr>
                <a:tableStyleId>{5C22544A-7EE6-4342-B048-85BDC9FD1C3A}</a:tableStyleId>
              </a:tblPr>
              <a:tblGrid>
                <a:gridCol w="863056">
                  <a:extLst>
                    <a:ext uri="{9D8B030D-6E8A-4147-A177-3AD203B41FA5}">
                      <a16:colId xmlns:a16="http://schemas.microsoft.com/office/drawing/2014/main" val="2117671058"/>
                    </a:ext>
                  </a:extLst>
                </a:gridCol>
                <a:gridCol w="3633745">
                  <a:extLst>
                    <a:ext uri="{9D8B030D-6E8A-4147-A177-3AD203B41FA5}">
                      <a16:colId xmlns:a16="http://schemas.microsoft.com/office/drawing/2014/main" val="2726663097"/>
                    </a:ext>
                  </a:extLst>
                </a:gridCol>
              </a:tblGrid>
              <a:tr h="288032">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担当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起業コーディネーター（</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073-432-3412</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1273983"/>
                  </a:ext>
                </a:extLst>
              </a:tr>
            </a:tbl>
          </a:graphicData>
        </a:graphic>
      </p:graphicFrame>
      <p:graphicFrame>
        <p:nvGraphicFramePr>
          <p:cNvPr id="24" name="表 23"/>
          <p:cNvGraphicFramePr>
            <a:graphicFrameLocks noGrp="1"/>
          </p:cNvGraphicFramePr>
          <p:nvPr>
            <p:extLst>
              <p:ext uri="{D42A27DB-BD31-4B8C-83A1-F6EECF244321}">
                <p14:modId xmlns:p14="http://schemas.microsoft.com/office/powerpoint/2010/main" val="51076819"/>
              </p:ext>
            </p:extLst>
          </p:nvPr>
        </p:nvGraphicFramePr>
        <p:xfrm>
          <a:off x="674703" y="5498607"/>
          <a:ext cx="7962099" cy="888176"/>
        </p:xfrm>
        <a:graphic>
          <a:graphicData uri="http://schemas.openxmlformats.org/drawingml/2006/table">
            <a:tbl>
              <a:tblPr>
                <a:tableStyleId>{5C22544A-7EE6-4342-B048-85BDC9FD1C3A}</a:tableStyleId>
              </a:tblPr>
              <a:tblGrid>
                <a:gridCol w="1550197">
                  <a:extLst>
                    <a:ext uri="{9D8B030D-6E8A-4147-A177-3AD203B41FA5}">
                      <a16:colId xmlns:a16="http://schemas.microsoft.com/office/drawing/2014/main" val="2117671058"/>
                    </a:ext>
                  </a:extLst>
                </a:gridCol>
                <a:gridCol w="2423537">
                  <a:extLst>
                    <a:ext uri="{9D8B030D-6E8A-4147-A177-3AD203B41FA5}">
                      <a16:colId xmlns:a16="http://schemas.microsoft.com/office/drawing/2014/main" val="2726663097"/>
                    </a:ext>
                  </a:extLst>
                </a:gridCol>
                <a:gridCol w="952977">
                  <a:extLst>
                    <a:ext uri="{9D8B030D-6E8A-4147-A177-3AD203B41FA5}">
                      <a16:colId xmlns:a16="http://schemas.microsoft.com/office/drawing/2014/main" val="2117121038"/>
                    </a:ext>
                  </a:extLst>
                </a:gridCol>
                <a:gridCol w="3035388">
                  <a:extLst>
                    <a:ext uri="{9D8B030D-6E8A-4147-A177-3AD203B41FA5}">
                      <a16:colId xmlns:a16="http://schemas.microsoft.com/office/drawing/2014/main" val="3727510079"/>
                    </a:ext>
                  </a:extLst>
                </a:gridCol>
              </a:tblGrid>
              <a:tr h="351861">
                <a:tc>
                  <a:txBody>
                    <a:bodyPr/>
                    <a:lstStyle/>
                    <a:p>
                      <a:pPr algn="ctr">
                        <a:lnSpc>
                          <a:spcPts val="1800"/>
                        </a:lnSpc>
                      </a:pPr>
                      <a:r>
                        <a:rPr kumimoji="1" lang="ja-JP" altLang="en-US" sz="1400" dirty="0">
                          <a:latin typeface="メイリオ" panose="020B0604030504040204" pitchFamily="50" charset="-128"/>
                          <a:ea typeface="メイリオ" panose="020B0604030504040204" pitchFamily="50" charset="-128"/>
                        </a:rPr>
                        <a:t>開催時期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kern="1200" dirty="0">
                          <a:solidFill>
                            <a:schemeClr val="tx1"/>
                          </a:solidFill>
                          <a:effectLst/>
                          <a:latin typeface="+mj-ea"/>
                          <a:ea typeface="+mj-ea"/>
                          <a:cs typeface="+mn-cs"/>
                        </a:rPr>
                        <a:t>①７月２７日～１２月７日</a:t>
                      </a:r>
                      <a:endParaRPr kumimoji="1" lang="en-US" altLang="ja-JP" sz="1400" b="0" i="0" u="none" kern="1200" dirty="0">
                        <a:solidFill>
                          <a:schemeClr val="tx1"/>
                        </a:solidFill>
                        <a:effectLst/>
                        <a:latin typeface="+mj-ea"/>
                        <a:ea typeface="+mj-ea"/>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kern="1200" dirty="0">
                          <a:solidFill>
                            <a:schemeClr val="tx1"/>
                          </a:solidFill>
                          <a:effectLst/>
                          <a:latin typeface="+mj-ea"/>
                          <a:ea typeface="+mj-ea"/>
                          <a:cs typeface="+mn-cs"/>
                        </a:rPr>
                        <a:t>②１月２５日～３月１５日</a:t>
                      </a:r>
                      <a:endParaRPr kumimoji="1" lang="en-US" altLang="ja-JP" sz="1400" b="0" i="0" u="none" kern="1200" dirty="0">
                        <a:solidFill>
                          <a:schemeClr val="tx1"/>
                        </a:solidFill>
                        <a:effectLst/>
                        <a:latin typeface="+mj-ea"/>
                        <a:ea typeface="+mj-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ja-JP" altLang="en-US" sz="1400" dirty="0"/>
                        <a:t>公募時期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①５月２０日～７月１日　</a:t>
                      </a:r>
                      <a:r>
                        <a:rPr kumimoji="1" lang="en-US" altLang="ja-JP" sz="1000" b="0" i="0" u="none" strike="noStrike" kern="1200" cap="none" spc="0" normalizeH="0" baseline="0" noProof="0" dirty="0">
                          <a:ln>
                            <a:noFill/>
                          </a:ln>
                          <a:solidFill>
                            <a:srgbClr val="FF0000"/>
                          </a:solidFill>
                          <a:effectLst/>
                          <a:uLnTx/>
                          <a:uFillTx/>
                          <a:latin typeface="+mn-ea"/>
                          <a:ea typeface="+mn-ea"/>
                          <a:cs typeface="+mn-cs"/>
                        </a:rPr>
                        <a:t>※</a:t>
                      </a:r>
                      <a:r>
                        <a:rPr kumimoji="1" lang="ja-JP" altLang="en-US" sz="1000" b="0" i="0" u="none" strike="noStrike" kern="1200" cap="none" spc="0" normalizeH="0" baseline="0" noProof="0" dirty="0">
                          <a:ln>
                            <a:noFill/>
                          </a:ln>
                          <a:solidFill>
                            <a:srgbClr val="FF0000"/>
                          </a:solidFill>
                          <a:effectLst/>
                          <a:uLnTx/>
                          <a:uFillTx/>
                          <a:latin typeface="+mn-ea"/>
                          <a:ea typeface="+mn-ea"/>
                          <a:cs typeface="+mn-cs"/>
                        </a:rPr>
                        <a:t>募集終了</a:t>
                      </a:r>
                      <a:endParaRPr kumimoji="1" lang="en-US" altLang="ja-JP" sz="1000" b="0" i="0" u="none" strike="noStrike" kern="1200" cap="none" spc="0" normalizeH="0" baseline="0" noProof="0" dirty="0">
                        <a:ln>
                          <a:noFill/>
                        </a:ln>
                        <a:solidFill>
                          <a:srgbClr val="FF0000"/>
                        </a:solidFill>
                        <a:effectLst/>
                        <a:uLnTx/>
                        <a:uFillTx/>
                        <a:latin typeface="+mn-e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mn-ea"/>
                          <a:ea typeface="+mn-ea"/>
                          <a:cs typeface="+mn-cs"/>
                        </a:rPr>
                        <a:t>②１１月１１日～１２月５日</a:t>
                      </a:r>
                      <a:endParaRPr kumimoji="1" lang="en-US" altLang="ja-JP" sz="24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0710222"/>
                  </a:ext>
                </a:extLst>
              </a:tr>
              <a:tr h="339536">
                <a:tc>
                  <a:txBody>
                    <a:bodyPr/>
                    <a:lstStyle/>
                    <a:p>
                      <a:pPr algn="ctr">
                        <a:lnSpc>
                          <a:spcPts val="1800"/>
                        </a:lnSpc>
                      </a:pPr>
                      <a:r>
                        <a:rPr lang="ja-JP" altLang="en-US" sz="1400" b="0" dirty="0">
                          <a:solidFill>
                            <a:schemeClr val="tx1"/>
                          </a:solidFill>
                          <a:latin typeface="メイリオ" panose="020B0604030504040204" pitchFamily="50" charset="-128"/>
                          <a:ea typeface="メイリオ" panose="020B0604030504040204" pitchFamily="50" charset="-128"/>
                        </a:rPr>
                        <a:t>開催回数</a:t>
                      </a:r>
                      <a:endParaRPr lang="en-US" altLang="ja-JP" sz="1400" b="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①全１０回　②全６回</a:t>
                      </a:r>
                      <a:endPar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800"/>
                        </a:lnSpc>
                      </a:pPr>
                      <a:r>
                        <a:rPr lang="ja-JP" altLang="en-US" sz="1400" b="0" dirty="0">
                          <a:solidFill>
                            <a:schemeClr val="tx1"/>
                          </a:solidFill>
                          <a:latin typeface="メイリオ" panose="020B0604030504040204" pitchFamily="50" charset="-128"/>
                          <a:ea typeface="メイリオ" panose="020B0604030504040204" pitchFamily="50" charset="-128"/>
                        </a:rPr>
                        <a:t>定員</a:t>
                      </a:r>
                      <a:endParaRPr lang="en-US" altLang="ja-JP" sz="1400" b="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①１６名程度　②１２名程度</a:t>
                      </a:r>
                      <a:endPar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25577957"/>
                  </a:ext>
                </a:extLst>
              </a:tr>
            </a:tbl>
          </a:graphicData>
        </a:graphic>
      </p:graphicFrame>
      <p:graphicFrame>
        <p:nvGraphicFramePr>
          <p:cNvPr id="25" name="表 24"/>
          <p:cNvGraphicFramePr>
            <a:graphicFrameLocks noGrp="1"/>
          </p:cNvGraphicFramePr>
          <p:nvPr>
            <p:extLst>
              <p:ext uri="{D42A27DB-BD31-4B8C-83A1-F6EECF244321}">
                <p14:modId xmlns:p14="http://schemas.microsoft.com/office/powerpoint/2010/main" val="3802574532"/>
              </p:ext>
            </p:extLst>
          </p:nvPr>
        </p:nvGraphicFramePr>
        <p:xfrm>
          <a:off x="3488802" y="2893052"/>
          <a:ext cx="5580000" cy="320040"/>
        </p:xfrm>
        <a:graphic>
          <a:graphicData uri="http://schemas.openxmlformats.org/drawingml/2006/table">
            <a:tbl>
              <a:tblPr>
                <a:tableStyleId>{5C22544A-7EE6-4342-B048-85BDC9FD1C3A}</a:tableStyleId>
              </a:tblPr>
              <a:tblGrid>
                <a:gridCol w="1070952">
                  <a:extLst>
                    <a:ext uri="{9D8B030D-6E8A-4147-A177-3AD203B41FA5}">
                      <a16:colId xmlns:a16="http://schemas.microsoft.com/office/drawing/2014/main" val="2117671058"/>
                    </a:ext>
                  </a:extLst>
                </a:gridCol>
                <a:gridCol w="4509048">
                  <a:extLst>
                    <a:ext uri="{9D8B030D-6E8A-4147-A177-3AD203B41FA5}">
                      <a16:colId xmlns:a16="http://schemas.microsoft.com/office/drawing/2014/main" val="2726663097"/>
                    </a:ext>
                  </a:extLst>
                </a:gridCol>
              </a:tblGrid>
              <a:tr h="288032">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担当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地域課題解決型起業支援チーム（</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073-432-3220</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1273983"/>
                  </a:ext>
                </a:extLst>
              </a:tr>
            </a:tbl>
          </a:graphicData>
        </a:graphic>
      </p:graphicFrame>
      <p:graphicFrame>
        <p:nvGraphicFramePr>
          <p:cNvPr id="17" name="表 16">
            <a:extLst>
              <a:ext uri="{FF2B5EF4-FFF2-40B4-BE49-F238E27FC236}">
                <a16:creationId xmlns:a16="http://schemas.microsoft.com/office/drawing/2014/main" id="{1AD4B57E-A9D9-4F8F-8E97-7DCD6DB09FBC}"/>
              </a:ext>
            </a:extLst>
          </p:cNvPr>
          <p:cNvGraphicFramePr>
            <a:graphicFrameLocks noGrp="1"/>
          </p:cNvGraphicFramePr>
          <p:nvPr>
            <p:extLst>
              <p:ext uri="{D42A27DB-BD31-4B8C-83A1-F6EECF244321}">
                <p14:modId xmlns:p14="http://schemas.microsoft.com/office/powerpoint/2010/main" val="2618738193"/>
              </p:ext>
            </p:extLst>
          </p:nvPr>
        </p:nvGraphicFramePr>
        <p:xfrm>
          <a:off x="3488801" y="2163882"/>
          <a:ext cx="2827331" cy="457200"/>
        </p:xfrm>
        <a:graphic>
          <a:graphicData uri="http://schemas.openxmlformats.org/drawingml/2006/table">
            <a:tbl>
              <a:tblPr>
                <a:tableStyleId>{5C22544A-7EE6-4342-B048-85BDC9FD1C3A}</a:tableStyleId>
              </a:tblPr>
              <a:tblGrid>
                <a:gridCol w="1195974">
                  <a:extLst>
                    <a:ext uri="{9D8B030D-6E8A-4147-A177-3AD203B41FA5}">
                      <a16:colId xmlns:a16="http://schemas.microsoft.com/office/drawing/2014/main" val="2117121038"/>
                    </a:ext>
                  </a:extLst>
                </a:gridCol>
                <a:gridCol w="1631357">
                  <a:extLst>
                    <a:ext uri="{9D8B030D-6E8A-4147-A177-3AD203B41FA5}">
                      <a16:colId xmlns:a16="http://schemas.microsoft.com/office/drawing/2014/main" val="3727510079"/>
                    </a:ext>
                  </a:extLst>
                </a:gridCol>
              </a:tblGrid>
              <a:tr h="351861">
                <a:tc>
                  <a:txBody>
                    <a:bodyPr/>
                    <a:lstStyle/>
                    <a:p>
                      <a:pPr algn="ctr"/>
                      <a:r>
                        <a:rPr lang="ja-JP" altLang="en-US" sz="1000" dirty="0"/>
                        <a:t>ビジネスプラン</a:t>
                      </a:r>
                      <a:r>
                        <a:rPr lang="ja-JP" altLang="en-US" sz="1200" dirty="0"/>
                        <a:t>募集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７月１日～９月６日　　</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　</a:t>
                      </a:r>
                      <a:r>
                        <a:rPr kumimoji="1" lang="en-US" altLang="ja-JP" sz="1000" b="0" i="0" u="none" strike="noStrike" kern="1200" cap="none" spc="0" normalizeH="0" baseline="0" noProof="0" dirty="0">
                          <a:ln>
                            <a:noFill/>
                          </a:ln>
                          <a:solidFill>
                            <a:srgbClr val="FF0000"/>
                          </a:solidFill>
                          <a:effectLst/>
                          <a:uLnTx/>
                          <a:uFillTx/>
                          <a:latin typeface="+mn-ea"/>
                          <a:ea typeface="+mn-ea"/>
                          <a:cs typeface="+mn-cs"/>
                        </a:rPr>
                        <a:t>※</a:t>
                      </a:r>
                      <a:r>
                        <a:rPr kumimoji="1" lang="ja-JP" altLang="en-US" sz="1000" b="0" i="0" u="none" strike="noStrike" kern="1200" cap="none" spc="0" normalizeH="0" baseline="0" noProof="0" dirty="0">
                          <a:ln>
                            <a:noFill/>
                          </a:ln>
                          <a:solidFill>
                            <a:srgbClr val="FF0000"/>
                          </a:solidFill>
                          <a:effectLst/>
                          <a:uLnTx/>
                          <a:uFillTx/>
                          <a:latin typeface="+mn-ea"/>
                          <a:ea typeface="+mn-ea"/>
                          <a:cs typeface="+mn-cs"/>
                        </a:rPr>
                        <a:t>募集は終了しました</a:t>
                      </a:r>
                      <a:endParaRPr kumimoji="1" lang="en-US" altLang="ja-JP" sz="12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0710222"/>
                  </a:ext>
                </a:extLst>
              </a:tr>
            </a:tbl>
          </a:graphicData>
        </a:graphic>
      </p:graphicFrame>
      <p:grpSp>
        <p:nvGrpSpPr>
          <p:cNvPr id="15" name="グループ化 14">
            <a:extLst>
              <a:ext uri="{FF2B5EF4-FFF2-40B4-BE49-F238E27FC236}">
                <a16:creationId xmlns:a16="http://schemas.microsoft.com/office/drawing/2014/main" id="{EAF22123-2A34-4847-BB0C-B5AE1FF9FCBD}"/>
              </a:ext>
            </a:extLst>
          </p:cNvPr>
          <p:cNvGrpSpPr/>
          <p:nvPr/>
        </p:nvGrpSpPr>
        <p:grpSpPr>
          <a:xfrm>
            <a:off x="7802936" y="4669011"/>
            <a:ext cx="1049866" cy="404422"/>
            <a:chOff x="9971132" y="3118567"/>
            <a:chExt cx="959335" cy="606769"/>
          </a:xfrm>
        </p:grpSpPr>
        <p:sp>
          <p:nvSpPr>
            <p:cNvPr id="16" name="吹き出し: 円形 15">
              <a:extLst>
                <a:ext uri="{FF2B5EF4-FFF2-40B4-BE49-F238E27FC236}">
                  <a16:creationId xmlns:a16="http://schemas.microsoft.com/office/drawing/2014/main" id="{A04FBC9E-03D6-4FE0-BF00-2E18406026A5}"/>
                </a:ext>
              </a:extLst>
            </p:cNvPr>
            <p:cNvSpPr/>
            <p:nvPr/>
          </p:nvSpPr>
          <p:spPr>
            <a:xfrm>
              <a:off x="9971132" y="3227221"/>
              <a:ext cx="959335" cy="498115"/>
            </a:xfrm>
            <a:prstGeom prst="wedgeEllipseCallout">
              <a:avLst>
                <a:gd name="adj1" fmla="val -59729"/>
                <a:gd name="adj2" fmla="val 245117"/>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solidFill>
                  <a:srgbClr val="FF0000"/>
                </a:solidFill>
              </a:endParaRPr>
            </a:p>
          </p:txBody>
        </p:sp>
        <p:sp>
          <p:nvSpPr>
            <p:cNvPr id="18" name="正方形/長方形 17">
              <a:extLst>
                <a:ext uri="{FF2B5EF4-FFF2-40B4-BE49-F238E27FC236}">
                  <a16:creationId xmlns:a16="http://schemas.microsoft.com/office/drawing/2014/main" id="{225A3E00-EC08-4F8F-A136-5DBC6B4DC18A}"/>
                </a:ext>
              </a:extLst>
            </p:cNvPr>
            <p:cNvSpPr/>
            <p:nvPr/>
          </p:nvSpPr>
          <p:spPr>
            <a:xfrm>
              <a:off x="9971132" y="3118567"/>
              <a:ext cx="916698" cy="5823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gn="ctr">
                <a:lnSpc>
                  <a:spcPts val="2400"/>
                </a:lnSpc>
              </a:pPr>
              <a:r>
                <a:rPr lang="en-US" altLang="ja-JP" sz="1000" dirty="0">
                  <a:solidFill>
                    <a:srgbClr val="FF0000"/>
                  </a:solidFill>
                  <a:latin typeface="+mn-ea"/>
                </a:rPr>
                <a:t>※</a:t>
              </a:r>
              <a:r>
                <a:rPr lang="ja-JP" altLang="en-US" sz="1000" dirty="0">
                  <a:solidFill>
                    <a:srgbClr val="FF0000"/>
                  </a:solidFill>
                  <a:latin typeface="+mn-ea"/>
                </a:rPr>
                <a:t>募集中</a:t>
              </a:r>
            </a:p>
          </p:txBody>
        </p:sp>
      </p:grpSp>
    </p:spTree>
    <p:extLst>
      <p:ext uri="{BB962C8B-B14F-4D97-AF65-F5344CB8AC3E}">
        <p14:creationId xmlns:p14="http://schemas.microsoft.com/office/powerpoint/2010/main" val="3769898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0"/>
            <a:ext cx="9144000" cy="5486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②経営改善したい！</a:t>
            </a:r>
            <a:endParaRPr kumimoji="1" lang="ja-JP" altLang="en-US" sz="20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12" name="正方形/長方形 11"/>
          <p:cNvSpPr/>
          <p:nvPr/>
        </p:nvSpPr>
        <p:spPr>
          <a:xfrm>
            <a:off x="68802" y="605345"/>
            <a:ext cx="1584000" cy="43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gn="ctr"/>
            <a:r>
              <a:rPr lang="ja-JP" altLang="en-US" sz="2000" b="1" dirty="0">
                <a:solidFill>
                  <a:prstClr val="white"/>
                </a:solidFill>
                <a:latin typeface="游ゴシック" panose="020B0400000000000000" pitchFamily="50" charset="-128"/>
              </a:rPr>
              <a:t>専門家派遣</a:t>
            </a:r>
            <a:endParaRPr lang="ja-JP" altLang="en-US" sz="2000" b="1" dirty="0">
              <a:solidFill>
                <a:srgbClr val="FF0000"/>
              </a:solidFill>
              <a:latin typeface="游ゴシック" panose="020B0400000000000000" pitchFamily="50" charset="-128"/>
              <a:ea typeface="游ゴシック" panose="020B0400000000000000" pitchFamily="50" charset="-128"/>
            </a:endParaRPr>
          </a:p>
        </p:txBody>
      </p:sp>
      <p:sp>
        <p:nvSpPr>
          <p:cNvPr id="17" name="スライド番号プレースホルダー 7"/>
          <p:cNvSpPr>
            <a:spLocks noGrp="1"/>
          </p:cNvSpPr>
          <p:nvPr>
            <p:ph type="sldNum" sz="quarter" idx="12"/>
          </p:nvPr>
        </p:nvSpPr>
        <p:spPr>
          <a:xfrm>
            <a:off x="8636802" y="6534000"/>
            <a:ext cx="432000" cy="324000"/>
          </a:xfrm>
        </p:spPr>
        <p:txBody>
          <a:bodyPr/>
          <a:lstStyle/>
          <a:p>
            <a:r>
              <a:rPr kumimoji="1" lang="en-US" altLang="ja-JP" dirty="0"/>
              <a:t>2</a:t>
            </a:r>
            <a:endParaRPr kumimoji="1" lang="ja-JP" altLang="en-US" dirty="0"/>
          </a:p>
        </p:txBody>
      </p:sp>
      <p:graphicFrame>
        <p:nvGraphicFramePr>
          <p:cNvPr id="18" name="表 17"/>
          <p:cNvGraphicFramePr>
            <a:graphicFrameLocks noGrp="1"/>
          </p:cNvGraphicFramePr>
          <p:nvPr>
            <p:extLst>
              <p:ext uri="{D42A27DB-BD31-4B8C-83A1-F6EECF244321}">
                <p14:modId xmlns:p14="http://schemas.microsoft.com/office/powerpoint/2010/main" val="4266048750"/>
              </p:ext>
            </p:extLst>
          </p:nvPr>
        </p:nvGraphicFramePr>
        <p:xfrm>
          <a:off x="4473472" y="711951"/>
          <a:ext cx="4408842" cy="320040"/>
        </p:xfrm>
        <a:graphic>
          <a:graphicData uri="http://schemas.openxmlformats.org/drawingml/2006/table">
            <a:tbl>
              <a:tblPr>
                <a:tableStyleId>{5C22544A-7EE6-4342-B048-85BDC9FD1C3A}</a:tableStyleId>
              </a:tblPr>
              <a:tblGrid>
                <a:gridCol w="846184">
                  <a:extLst>
                    <a:ext uri="{9D8B030D-6E8A-4147-A177-3AD203B41FA5}">
                      <a16:colId xmlns:a16="http://schemas.microsoft.com/office/drawing/2014/main" val="2117671058"/>
                    </a:ext>
                  </a:extLst>
                </a:gridCol>
                <a:gridCol w="3562658">
                  <a:extLst>
                    <a:ext uri="{9D8B030D-6E8A-4147-A177-3AD203B41FA5}">
                      <a16:colId xmlns:a16="http://schemas.microsoft.com/office/drawing/2014/main" val="2726663097"/>
                    </a:ext>
                  </a:extLst>
                </a:gridCol>
              </a:tblGrid>
              <a:tr h="288032">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担当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企業支援班（</a:t>
                      </a:r>
                      <a:r>
                        <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073-432-3235</a:t>
                      </a: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a:t>
                      </a:r>
                      <a:endPar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1273983"/>
                  </a:ext>
                </a:extLst>
              </a:tr>
            </a:tbl>
          </a:graphicData>
        </a:graphic>
      </p:graphicFrame>
      <p:sp>
        <p:nvSpPr>
          <p:cNvPr id="9" name="正方形/長方形 8"/>
          <p:cNvSpPr/>
          <p:nvPr/>
        </p:nvSpPr>
        <p:spPr>
          <a:xfrm>
            <a:off x="68802" y="1084174"/>
            <a:ext cx="9000000" cy="5397307"/>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defRPr/>
            </a:pPr>
            <a:r>
              <a:rPr lang="ja-JP" altLang="en-US" sz="1600" dirty="0">
                <a:solidFill>
                  <a:prstClr val="black"/>
                </a:solidFill>
                <a:latin typeface="Meiryo UI" panose="020B0604030504040204" pitchFamily="50" charset="-128"/>
                <a:ea typeface="Meiryo UI" panose="020B0604030504040204" pitchFamily="50" charset="-128"/>
              </a:rPr>
              <a:t>　①企業プロデュース</a:t>
            </a: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r>
              <a:rPr lang="ja-JP" altLang="en-US" sz="1600" dirty="0">
                <a:solidFill>
                  <a:prstClr val="black"/>
                </a:solidFill>
                <a:latin typeface="Meiryo UI" panose="020B0604030504040204" pitchFamily="50" charset="-128"/>
                <a:ea typeface="Meiryo UI" panose="020B0604030504040204" pitchFamily="50" charset="-128"/>
              </a:rPr>
              <a:t>　   経営改善を目指す企業の経営診断・経営支援を行います。商工会議所・商工会等が作成した</a:t>
            </a: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r>
              <a:rPr lang="ja-JP" altLang="en-US" sz="1600" dirty="0">
                <a:solidFill>
                  <a:prstClr val="black"/>
                </a:solidFill>
                <a:latin typeface="Meiryo UI" panose="020B0604030504040204" pitchFamily="50" charset="-128"/>
                <a:ea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企業カルテ</a:t>
            </a:r>
            <a:r>
              <a:rPr lang="en-US" altLang="ja-JP" sz="1600" dirty="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を基に</a:t>
            </a:r>
            <a:r>
              <a:rPr lang="ja-JP" altLang="en-US" sz="1600" dirty="0">
                <a:solidFill>
                  <a:schemeClr val="tx1"/>
                </a:solidFill>
                <a:latin typeface="Meiryo UI" panose="020B0604030504040204" pitchFamily="50" charset="-128"/>
                <a:ea typeface="Meiryo UI" panose="020B0604030504040204" pitchFamily="50" charset="-128"/>
              </a:rPr>
              <a:t>事業計画策定や</a:t>
            </a:r>
            <a:r>
              <a:rPr lang="ja-JP" altLang="en-US" sz="1600" dirty="0">
                <a:solidFill>
                  <a:prstClr val="black"/>
                </a:solidFill>
                <a:latin typeface="Meiryo UI" panose="020B0604030504040204" pitchFamily="50" charset="-128"/>
                <a:ea typeface="Meiryo UI" panose="020B0604030504040204" pitchFamily="50" charset="-128"/>
              </a:rPr>
              <a:t>販路</a:t>
            </a:r>
            <a:r>
              <a:rPr lang="ja-JP" altLang="en-US" sz="1600" dirty="0">
                <a:solidFill>
                  <a:schemeClr val="tx1"/>
                </a:solidFill>
                <a:latin typeface="Meiryo UI" panose="020B0604030504040204" pitchFamily="50" charset="-128"/>
                <a:ea typeface="Meiryo UI" panose="020B0604030504040204" pitchFamily="50" charset="-128"/>
              </a:rPr>
              <a:t>開拓の専門家を</a:t>
            </a:r>
            <a:r>
              <a:rPr lang="ja-JP" altLang="en-US" sz="1600" dirty="0">
                <a:solidFill>
                  <a:prstClr val="black"/>
                </a:solidFill>
                <a:latin typeface="Meiryo UI" panose="020B0604030504040204" pitchFamily="50" charset="-128"/>
                <a:ea typeface="Meiryo UI" panose="020B0604030504040204" pitchFamily="50" charset="-128"/>
              </a:rPr>
              <a:t>派遣し、解決法について提案します。</a:t>
            </a: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r>
              <a:rPr lang="ja-JP" altLang="en-US" sz="1600" dirty="0">
                <a:solidFill>
                  <a:prstClr val="black"/>
                </a:solidFill>
                <a:latin typeface="Meiryo UI" panose="020B0604030504040204" pitchFamily="50" charset="-128"/>
                <a:ea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endParaRPr lang="en-US" altLang="ja-JP" sz="1000" dirty="0">
              <a:solidFill>
                <a:prstClr val="black"/>
              </a:solidFill>
              <a:latin typeface="Meiryo UI" panose="020B0604030504040204" pitchFamily="50" charset="-128"/>
              <a:ea typeface="Meiryo UI" panose="020B0604030504040204" pitchFamily="50" charset="-128"/>
            </a:endParaRPr>
          </a:p>
          <a:p>
            <a:pPr lvl="0">
              <a:defRPr/>
            </a:pPr>
            <a:endParaRPr lang="en-US" altLang="ja-JP" sz="1000" dirty="0">
              <a:solidFill>
                <a:prstClr val="black"/>
              </a:solidFill>
              <a:latin typeface="Meiryo UI" panose="020B0604030504040204" pitchFamily="50" charset="-128"/>
              <a:ea typeface="Meiryo UI" panose="020B0604030504040204" pitchFamily="50" charset="-128"/>
            </a:endParaRPr>
          </a:p>
          <a:p>
            <a:pPr lvl="0">
              <a:defRPr/>
            </a:pPr>
            <a:r>
              <a:rPr lang="ja-JP" altLang="en-US" sz="1600" dirty="0">
                <a:solidFill>
                  <a:prstClr val="black"/>
                </a:solidFill>
                <a:latin typeface="Meiryo UI" panose="020B0604030504040204" pitchFamily="50" charset="-128"/>
                <a:ea typeface="Meiryo UI" panose="020B0604030504040204" pitchFamily="50" charset="-128"/>
              </a:rPr>
              <a:t>　②専門家派遣</a:t>
            </a: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r>
              <a:rPr lang="ja-JP" altLang="en-US" sz="1600" dirty="0">
                <a:solidFill>
                  <a:prstClr val="black"/>
                </a:solidFill>
                <a:latin typeface="Meiryo UI" panose="020B0604030504040204" pitchFamily="50" charset="-128"/>
                <a:ea typeface="Meiryo UI" panose="020B0604030504040204" pitchFamily="50" charset="-128"/>
              </a:rPr>
              <a:t>　　 経営革新に取り組まれる方、新商品開発や新分野進出を目指している方など、様々な経営課題を</a:t>
            </a: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r>
              <a:rPr lang="ja-JP" altLang="en-US" sz="1600" dirty="0">
                <a:solidFill>
                  <a:prstClr val="black"/>
                </a:solidFill>
                <a:latin typeface="Meiryo UI" panose="020B0604030504040204" pitchFamily="50" charset="-128"/>
                <a:ea typeface="Meiryo UI" panose="020B0604030504040204" pitchFamily="50" charset="-128"/>
              </a:rPr>
              <a:t>　抱える方に最適な専門家（</a:t>
            </a:r>
            <a:r>
              <a:rPr lang="en-US" altLang="ja-JP" sz="1600" dirty="0">
                <a:solidFill>
                  <a:prstClr val="black"/>
                </a:solidFill>
                <a:latin typeface="Meiryo UI" panose="020B0604030504040204" pitchFamily="50" charset="-128"/>
                <a:ea typeface="Meiryo UI" panose="020B0604030504040204" pitchFamily="50" charset="-128"/>
              </a:rPr>
              <a:t>150</a:t>
            </a:r>
            <a:r>
              <a:rPr lang="ja-JP" altLang="en-US" sz="1600" dirty="0">
                <a:solidFill>
                  <a:prstClr val="black"/>
                </a:solidFill>
                <a:latin typeface="Meiryo UI" panose="020B0604030504040204" pitchFamily="50" charset="-128"/>
                <a:ea typeface="Meiryo UI" panose="020B0604030504040204" pitchFamily="50" charset="-128"/>
              </a:rPr>
              <a:t>名以上登録）を派遣し、適切な診断・助言を行います。</a:t>
            </a: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r>
              <a:rPr lang="ja-JP" altLang="en-US" sz="1600" dirty="0">
                <a:solidFill>
                  <a:prstClr val="black"/>
                </a:solidFill>
                <a:latin typeface="Meiryo UI" panose="020B0604030504040204" pitchFamily="50" charset="-128"/>
                <a:ea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r>
              <a:rPr lang="ja-JP" altLang="en-US" sz="1600" dirty="0">
                <a:solidFill>
                  <a:prstClr val="black"/>
                </a:solidFill>
                <a:latin typeface="Meiryo UI" panose="020B0604030504040204" pitchFamily="50" charset="-128"/>
                <a:ea typeface="Meiryo UI" panose="020B0604030504040204" pitchFamily="50" charset="-128"/>
              </a:rPr>
              <a:t>　対応する専門家</a:t>
            </a:r>
            <a:endParaRPr lang="en-US" altLang="ja-JP" sz="700" dirty="0">
              <a:solidFill>
                <a:prstClr val="black"/>
              </a:solidFill>
              <a:latin typeface="Meiryo UI" panose="020B0604030504040204" pitchFamily="50" charset="-128"/>
              <a:ea typeface="Meiryo UI" panose="020B0604030504040204" pitchFamily="50" charset="-128"/>
            </a:endParaRPr>
          </a:p>
          <a:p>
            <a:pPr lvl="0">
              <a:defRPr/>
            </a:pPr>
            <a:endParaRPr lang="en-US" altLang="ja-JP" sz="700" dirty="0">
              <a:solidFill>
                <a:prstClr val="black"/>
              </a:solidFill>
              <a:latin typeface="Meiryo UI" panose="020B0604030504040204" pitchFamily="50" charset="-128"/>
              <a:ea typeface="Meiryo UI" panose="020B0604030504040204" pitchFamily="50" charset="-128"/>
            </a:endParaRPr>
          </a:p>
          <a:p>
            <a:pPr lvl="0">
              <a:defRPr/>
            </a:pPr>
            <a:endParaRPr lang="en-US" altLang="ja-JP" sz="700" dirty="0">
              <a:solidFill>
                <a:prstClr val="black"/>
              </a:solidFill>
              <a:latin typeface="Meiryo UI" panose="020B0604030504040204" pitchFamily="50" charset="-128"/>
              <a:ea typeface="Meiryo UI" panose="020B0604030504040204" pitchFamily="50" charset="-128"/>
            </a:endParaRPr>
          </a:p>
          <a:p>
            <a:pPr lvl="0">
              <a:defRPr/>
            </a:pPr>
            <a:r>
              <a:rPr lang="ja-JP" altLang="en-US" sz="1600" dirty="0">
                <a:solidFill>
                  <a:prstClr val="black"/>
                </a:solidFill>
                <a:latin typeface="Meiryo UI" panose="020B0604030504040204" pitchFamily="50" charset="-128"/>
                <a:ea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rPr>
              <a:t>	IT</a:t>
            </a:r>
            <a:r>
              <a:rPr lang="ja-JP" altLang="en-US" sz="1600" dirty="0">
                <a:solidFill>
                  <a:prstClr val="black"/>
                </a:solidFill>
                <a:latin typeface="Meiryo UI" panose="020B0604030504040204" pitchFamily="50" charset="-128"/>
                <a:ea typeface="Meiryo UI" panose="020B0604030504040204" pitchFamily="50" charset="-128"/>
              </a:rPr>
              <a:t>・</a:t>
            </a:r>
            <a:r>
              <a:rPr lang="en-US" altLang="ja-JP" sz="1600" dirty="0">
                <a:solidFill>
                  <a:prstClr val="black"/>
                </a:solidFill>
                <a:latin typeface="Meiryo UI" panose="020B0604030504040204" pitchFamily="50" charset="-128"/>
                <a:ea typeface="Meiryo UI" panose="020B0604030504040204" pitchFamily="50" charset="-128"/>
              </a:rPr>
              <a:t>Web		</a:t>
            </a:r>
            <a:r>
              <a:rPr lang="ja-JP" altLang="en-US" sz="1600" dirty="0">
                <a:solidFill>
                  <a:prstClr val="black"/>
                </a:solidFill>
                <a:latin typeface="Meiryo UI" panose="020B0604030504040204" pitchFamily="50" charset="-128"/>
                <a:ea typeface="Meiryo UI" panose="020B0604030504040204" pitchFamily="50" charset="-128"/>
              </a:rPr>
              <a:t>創業・新店舗開業</a:t>
            </a: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経営管理</a:t>
            </a: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生産管理</a:t>
            </a: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品質管理・食品衛生</a:t>
            </a: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ブランディング</a:t>
            </a: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商品開発・商品設計</a:t>
            </a: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販路開拓</a:t>
            </a: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海外展開</a:t>
            </a:r>
            <a:r>
              <a:rPr lang="en-US" altLang="ja-JP" sz="1600" dirty="0">
                <a:solidFill>
                  <a:prstClr val="black"/>
                </a:solidFill>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など</a:t>
            </a:r>
            <a:endParaRPr lang="en-US" altLang="ja-JP" sz="1600" dirty="0">
              <a:solidFill>
                <a:prstClr val="black"/>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443753" y="5688106"/>
            <a:ext cx="8377518" cy="67235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aphicFrame>
        <p:nvGraphicFramePr>
          <p:cNvPr id="19" name="表 18"/>
          <p:cNvGraphicFramePr>
            <a:graphicFrameLocks noGrp="1"/>
          </p:cNvGraphicFramePr>
          <p:nvPr>
            <p:extLst>
              <p:ext uri="{D42A27DB-BD31-4B8C-83A1-F6EECF244321}">
                <p14:modId xmlns:p14="http://schemas.microsoft.com/office/powerpoint/2010/main" val="4045311255"/>
              </p:ext>
            </p:extLst>
          </p:nvPr>
        </p:nvGraphicFramePr>
        <p:xfrm>
          <a:off x="698801" y="2025428"/>
          <a:ext cx="7740000" cy="868680"/>
        </p:xfrm>
        <a:graphic>
          <a:graphicData uri="http://schemas.openxmlformats.org/drawingml/2006/table">
            <a:tbl>
              <a:tblPr>
                <a:tableStyleId>{5C22544A-7EE6-4342-B048-85BDC9FD1C3A}</a:tableStyleId>
              </a:tblPr>
              <a:tblGrid>
                <a:gridCol w="1046117">
                  <a:extLst>
                    <a:ext uri="{9D8B030D-6E8A-4147-A177-3AD203B41FA5}">
                      <a16:colId xmlns:a16="http://schemas.microsoft.com/office/drawing/2014/main" val="2117671058"/>
                    </a:ext>
                  </a:extLst>
                </a:gridCol>
                <a:gridCol w="2803433">
                  <a:extLst>
                    <a:ext uri="{9D8B030D-6E8A-4147-A177-3AD203B41FA5}">
                      <a16:colId xmlns:a16="http://schemas.microsoft.com/office/drawing/2014/main" val="2726663097"/>
                    </a:ext>
                  </a:extLst>
                </a:gridCol>
                <a:gridCol w="931287">
                  <a:extLst>
                    <a:ext uri="{9D8B030D-6E8A-4147-A177-3AD203B41FA5}">
                      <a16:colId xmlns:a16="http://schemas.microsoft.com/office/drawing/2014/main" val="2117121038"/>
                    </a:ext>
                  </a:extLst>
                </a:gridCol>
                <a:gridCol w="2959163">
                  <a:extLst>
                    <a:ext uri="{9D8B030D-6E8A-4147-A177-3AD203B41FA5}">
                      <a16:colId xmlns:a16="http://schemas.microsoft.com/office/drawing/2014/main" val="3727510079"/>
                    </a:ext>
                  </a:extLst>
                </a:gridCol>
              </a:tblGrid>
              <a:tr h="288032">
                <a:tc>
                  <a:txBody>
                    <a:bodyPr/>
                    <a:lstStyle/>
                    <a:p>
                      <a:pPr algn="ctr">
                        <a:lnSpc>
                          <a:spcPts val="1800"/>
                        </a:lnSpc>
                      </a:pPr>
                      <a:r>
                        <a:rPr kumimoji="1" lang="ja-JP" altLang="en-US" sz="1400" dirty="0">
                          <a:latin typeface="メイリオ" panose="020B0604030504040204" pitchFamily="50" charset="-128"/>
                          <a:ea typeface="メイリオ" panose="020B0604030504040204" pitchFamily="50" charset="-128"/>
                        </a:rPr>
                        <a:t>対象者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800"/>
                        </a:lnSpc>
                      </a:pPr>
                      <a:r>
                        <a:rPr lang="ja-JP" altLang="en-US" sz="1400" b="0" dirty="0">
                          <a:solidFill>
                            <a:schemeClr val="tx1"/>
                          </a:solidFill>
                          <a:latin typeface="メイリオ" panose="020B0604030504040204" pitchFamily="50" charset="-128"/>
                          <a:ea typeface="メイリオ" panose="020B0604030504040204" pitchFamily="50" charset="-128"/>
                        </a:rPr>
                        <a:t>県内事業者</a:t>
                      </a:r>
                      <a:endParaRPr lang="en-US" altLang="ja-JP" sz="1400" b="0" dirty="0">
                        <a:solidFill>
                          <a:schemeClr val="tx1"/>
                        </a:solidFill>
                        <a:latin typeface="メイリオ" panose="020B0604030504040204" pitchFamily="50" charset="-128"/>
                        <a:ea typeface="メイリオ" panose="020B0604030504040204" pitchFamily="50" charset="-128"/>
                      </a:endParaRPr>
                    </a:p>
                    <a:p>
                      <a:pPr>
                        <a:lnSpc>
                          <a:spcPts val="1800"/>
                        </a:lnSpc>
                      </a:pPr>
                      <a:r>
                        <a:rPr lang="ja-JP" altLang="en-US" sz="1400" b="0" dirty="0">
                          <a:solidFill>
                            <a:schemeClr val="tx1"/>
                          </a:solidFill>
                          <a:latin typeface="メイリオ" panose="020B0604030504040204" pitchFamily="50" charset="-128"/>
                          <a:ea typeface="メイリオ" panose="020B0604030504040204" pitchFamily="50" charset="-128"/>
                        </a:rPr>
                        <a:t>（各商工会議所・商工会会員）</a:t>
                      </a:r>
                      <a:endParaRPr lang="en-US" altLang="ja-JP" sz="1400" b="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800"/>
                        </a:lnSpc>
                      </a:pPr>
                      <a:r>
                        <a:rPr lang="ja-JP" altLang="en-US" sz="1400" b="0" dirty="0">
                          <a:solidFill>
                            <a:schemeClr val="tx1"/>
                          </a:solidFill>
                          <a:latin typeface="メイリオ" panose="020B0604030504040204" pitchFamily="50" charset="-128"/>
                          <a:ea typeface="メイリオ" panose="020B0604030504040204" pitchFamily="50" charset="-128"/>
                        </a:rPr>
                        <a:t>派遣回数</a:t>
                      </a:r>
                      <a:endParaRPr lang="en-US" altLang="ja-JP" sz="1400" b="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５回（２時間</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回）</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0710222"/>
                  </a:ext>
                </a:extLst>
              </a:tr>
              <a:tr h="288032">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1" lang="ja-JP" altLang="en-US" sz="1400" dirty="0">
                          <a:latin typeface="メイリオ" panose="020B0604030504040204" pitchFamily="50" charset="-128"/>
                          <a:ea typeface="+mn-ea"/>
                        </a:rPr>
                        <a:t>費用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800"/>
                        </a:lnSpc>
                      </a:pPr>
                      <a:r>
                        <a:rPr kumimoji="1" lang="ja-JP" altLang="en-US" sz="1400" b="1" i="0" u="none" strike="noStrike" kern="1200" cap="none" spc="0" normalizeH="0" baseline="0" noProof="0" dirty="0">
                          <a:ln>
                            <a:noFill/>
                          </a:ln>
                          <a:solidFill>
                            <a:srgbClr val="FF0000"/>
                          </a:solidFill>
                          <a:effectLst/>
                          <a:uLnTx/>
                          <a:uFillTx/>
                          <a:latin typeface="メイリオ" panose="020B0604030504040204" pitchFamily="50" charset="-128"/>
                          <a:ea typeface="+mn-ea"/>
                          <a:cs typeface="+mn-cs"/>
                        </a:rPr>
                        <a:t>無料</a:t>
                      </a:r>
                      <a:endParaRPr lang="en-US" altLang="ja-JP" sz="1400" b="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800"/>
                        </a:lnSpc>
                      </a:pPr>
                      <a:r>
                        <a:rPr lang="ja-JP" altLang="en-US" sz="1400" b="0" dirty="0">
                          <a:solidFill>
                            <a:schemeClr val="tx1"/>
                          </a:solidFill>
                          <a:latin typeface="メイリオ" panose="020B0604030504040204" pitchFamily="50" charset="-128"/>
                          <a:ea typeface="メイリオ" panose="020B0604030504040204" pitchFamily="50" charset="-128"/>
                        </a:rPr>
                        <a:t>募集締切</a:t>
                      </a:r>
                      <a:endParaRPr lang="en-US" altLang="ja-JP" sz="1400" b="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６月、１０月、１月（予定）</a:t>
                      </a:r>
                      <a:endPar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9099121"/>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73695722"/>
              </p:ext>
            </p:extLst>
          </p:nvPr>
        </p:nvGraphicFramePr>
        <p:xfrm>
          <a:off x="380043" y="3963892"/>
          <a:ext cx="8377517" cy="1188720"/>
        </p:xfrm>
        <a:graphic>
          <a:graphicData uri="http://schemas.openxmlformats.org/drawingml/2006/table">
            <a:tbl>
              <a:tblPr>
                <a:tableStyleId>{5C22544A-7EE6-4342-B048-85BDC9FD1C3A}</a:tableStyleId>
              </a:tblPr>
              <a:tblGrid>
                <a:gridCol w="932774">
                  <a:extLst>
                    <a:ext uri="{9D8B030D-6E8A-4147-A177-3AD203B41FA5}">
                      <a16:colId xmlns:a16="http://schemas.microsoft.com/office/drawing/2014/main" val="2117671058"/>
                    </a:ext>
                  </a:extLst>
                </a:gridCol>
                <a:gridCol w="1561344">
                  <a:extLst>
                    <a:ext uri="{9D8B030D-6E8A-4147-A177-3AD203B41FA5}">
                      <a16:colId xmlns:a16="http://schemas.microsoft.com/office/drawing/2014/main" val="2726663097"/>
                    </a:ext>
                  </a:extLst>
                </a:gridCol>
                <a:gridCol w="920436">
                  <a:extLst>
                    <a:ext uri="{9D8B030D-6E8A-4147-A177-3AD203B41FA5}">
                      <a16:colId xmlns:a16="http://schemas.microsoft.com/office/drawing/2014/main" val="2117121038"/>
                    </a:ext>
                  </a:extLst>
                </a:gridCol>
                <a:gridCol w="1969535">
                  <a:extLst>
                    <a:ext uri="{9D8B030D-6E8A-4147-A177-3AD203B41FA5}">
                      <a16:colId xmlns:a16="http://schemas.microsoft.com/office/drawing/2014/main" val="3727510079"/>
                    </a:ext>
                  </a:extLst>
                </a:gridCol>
                <a:gridCol w="1098585">
                  <a:extLst>
                    <a:ext uri="{9D8B030D-6E8A-4147-A177-3AD203B41FA5}">
                      <a16:colId xmlns:a16="http://schemas.microsoft.com/office/drawing/2014/main" val="2043314464"/>
                    </a:ext>
                  </a:extLst>
                </a:gridCol>
                <a:gridCol w="1894843">
                  <a:extLst>
                    <a:ext uri="{9D8B030D-6E8A-4147-A177-3AD203B41FA5}">
                      <a16:colId xmlns:a16="http://schemas.microsoft.com/office/drawing/2014/main" val="2805003621"/>
                    </a:ext>
                  </a:extLst>
                </a:gridCol>
              </a:tblGrid>
              <a:tr h="317480">
                <a:tc>
                  <a:txBody>
                    <a:bodyPr/>
                    <a:lstStyle/>
                    <a:p>
                      <a:pPr algn="ctr">
                        <a:lnSpc>
                          <a:spcPts val="1800"/>
                        </a:lnSpc>
                      </a:pPr>
                      <a:r>
                        <a:rPr kumimoji="1" lang="ja-JP" altLang="en-US" sz="1400" dirty="0">
                          <a:latin typeface="メイリオ" panose="020B0604030504040204" pitchFamily="50" charset="-128"/>
                          <a:ea typeface="メイリオ" panose="020B0604030504040204" pitchFamily="50" charset="-128"/>
                        </a:rPr>
                        <a:t>対象者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800"/>
                        </a:lnSpc>
                      </a:pPr>
                      <a:r>
                        <a:rPr lang="ja-JP" altLang="en-US" sz="1400" b="0" dirty="0">
                          <a:solidFill>
                            <a:schemeClr val="tx1"/>
                          </a:solidFill>
                          <a:latin typeface="メイリオ" panose="020B0604030504040204" pitchFamily="50" charset="-128"/>
                          <a:ea typeface="メイリオ" panose="020B0604030504040204" pitchFamily="50" charset="-128"/>
                        </a:rPr>
                        <a:t>県内事業者</a:t>
                      </a:r>
                      <a:endParaRPr lang="en-US" altLang="ja-JP" sz="1400" b="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費用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２</a:t>
                      </a:r>
                      <a:r>
                        <a:rPr kumimoji="1" lang="en-US" altLang="ja-JP"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a:t>
                      </a:r>
                      <a:r>
                        <a:rPr kumimoji="1" lang="ja-JP" altLang="en-US"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２００円</a:t>
                      </a:r>
                      <a:r>
                        <a:rPr kumimoji="1" lang="en-US" altLang="ja-JP"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a:t>
                      </a:r>
                      <a:r>
                        <a:rPr kumimoji="1" lang="ja-JP" altLang="en-US" sz="1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時間</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400" b="0" dirty="0">
                          <a:solidFill>
                            <a:schemeClr val="tx1"/>
                          </a:solidFill>
                          <a:latin typeface="メイリオ" panose="020B0604030504040204" pitchFamily="50" charset="-128"/>
                          <a:ea typeface="+mn-ea"/>
                        </a:rPr>
                        <a:t>募集期間</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随時募集</a:t>
                      </a:r>
                      <a:endParaRPr kumimoji="1" lang="ja-JP" altLang="en-US" sz="10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0710222"/>
                  </a:ext>
                </a:extLst>
              </a:tr>
              <a:tr h="0">
                <a:tc rowSpan="2">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lang="ja-JP" altLang="en-US" sz="1400" b="0" dirty="0">
                          <a:solidFill>
                            <a:schemeClr val="tx1"/>
                          </a:solidFill>
                          <a:latin typeface="メイリオ" panose="020B0604030504040204" pitchFamily="50" charset="-128"/>
                          <a:ea typeface="+mn-ea"/>
                        </a:rPr>
                        <a:t>派遣回数</a:t>
                      </a:r>
                      <a:endParaRPr lang="en-US" altLang="ja-JP" sz="1400" b="0" dirty="0">
                        <a:solidFill>
                          <a:schemeClr val="tx1"/>
                        </a:solidFill>
                        <a:latin typeface="メイリオ" panose="020B0604030504040204" pitchFamily="50" charset="-128"/>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通常型：原則１０回以内かつ３０時間以内　</a:t>
                      </a:r>
                      <a:r>
                        <a:rPr kumimoji="1" lang="en-US" altLang="ja-JP" sz="1000" b="0" i="0" u="none" strike="noStrike" kern="1200" cap="none" spc="0" normalizeH="0" baseline="0" noProof="0" dirty="0">
                          <a:ln>
                            <a:noFill/>
                          </a:ln>
                          <a:solidFill>
                            <a:srgbClr val="FF0000"/>
                          </a:solidFill>
                          <a:effectLst/>
                          <a:uLnTx/>
                          <a:uFillTx/>
                          <a:latin typeface="+mn-ea"/>
                          <a:ea typeface="+mn-ea"/>
                          <a:cs typeface="+mn-cs"/>
                        </a:rPr>
                        <a:t>※</a:t>
                      </a:r>
                      <a:r>
                        <a:rPr kumimoji="1" lang="ja-JP" altLang="en-US" sz="1000" b="0" i="0" u="none" strike="noStrike" kern="1200" cap="none" spc="0" normalizeH="0" baseline="0" noProof="0" dirty="0">
                          <a:ln>
                            <a:noFill/>
                          </a:ln>
                          <a:solidFill>
                            <a:srgbClr val="FF0000"/>
                          </a:solidFill>
                          <a:effectLst/>
                          <a:uLnTx/>
                          <a:uFillTx/>
                          <a:latin typeface="+mn-ea"/>
                          <a:ea typeface="+mn-ea"/>
                          <a:cs typeface="+mn-cs"/>
                        </a:rPr>
                        <a:t>募集は終了しました</a:t>
                      </a:r>
                      <a:endPar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1400" b="0" dirty="0">
                        <a:solidFill>
                          <a:schemeClr val="tx1"/>
                        </a:solidFill>
                        <a:latin typeface="メイリオ" panose="020B0604030504040204" pitchFamily="50" charset="-128"/>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88657120"/>
                  </a:ext>
                </a:extLst>
              </a:tr>
              <a:tr h="526461">
                <a:tc vMerge="1">
                  <a:txBody>
                    <a:bodyPr/>
                    <a:lstStyle/>
                    <a:p>
                      <a:pPr algn="ctr">
                        <a:lnSpc>
                          <a:spcPts val="1800"/>
                        </a:lnSpc>
                      </a:pPr>
                      <a:endParaRPr lang="en-US" altLang="ja-JP" sz="1400" b="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5">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長期型：原則２０回以内かつ１００時間以内</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ビジネスプロセスの全体最適化や中長期的経営戦略の見直し等長期にわたる課題の場合）</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ja-JP" sz="1400" b="0" dirty="0">
                        <a:solidFill>
                          <a:schemeClr val="tx1"/>
                        </a:solidFill>
                        <a:latin typeface="メイリオ" panose="020B0604030504040204" pitchFamily="50" charset="-128"/>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624872254"/>
                  </a:ext>
                </a:extLst>
              </a:tr>
            </a:tbl>
          </a:graphicData>
        </a:graphic>
      </p:graphicFrame>
      <p:grpSp>
        <p:nvGrpSpPr>
          <p:cNvPr id="11" name="グループ化 10">
            <a:extLst>
              <a:ext uri="{FF2B5EF4-FFF2-40B4-BE49-F238E27FC236}">
                <a16:creationId xmlns:a16="http://schemas.microsoft.com/office/drawing/2014/main" id="{B2FD96BC-C4D5-4AB3-A949-FB57783FAF55}"/>
              </a:ext>
            </a:extLst>
          </p:cNvPr>
          <p:cNvGrpSpPr/>
          <p:nvPr/>
        </p:nvGrpSpPr>
        <p:grpSpPr>
          <a:xfrm>
            <a:off x="2183405" y="5128395"/>
            <a:ext cx="1049866" cy="404422"/>
            <a:chOff x="9971132" y="3118567"/>
            <a:chExt cx="959335" cy="606769"/>
          </a:xfrm>
        </p:grpSpPr>
        <p:sp>
          <p:nvSpPr>
            <p:cNvPr id="13" name="吹き出し: 円形 12">
              <a:extLst>
                <a:ext uri="{FF2B5EF4-FFF2-40B4-BE49-F238E27FC236}">
                  <a16:creationId xmlns:a16="http://schemas.microsoft.com/office/drawing/2014/main" id="{B8FE6068-2C9F-490D-A6F9-35763F94B735}"/>
                </a:ext>
              </a:extLst>
            </p:cNvPr>
            <p:cNvSpPr/>
            <p:nvPr/>
          </p:nvSpPr>
          <p:spPr>
            <a:xfrm>
              <a:off x="9971132" y="3227221"/>
              <a:ext cx="959335" cy="498115"/>
            </a:xfrm>
            <a:prstGeom prst="wedgeEllipseCallout">
              <a:avLst>
                <a:gd name="adj1" fmla="val -66987"/>
                <a:gd name="adj2" fmla="val -137411"/>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solidFill>
                  <a:srgbClr val="FF0000"/>
                </a:solidFill>
              </a:endParaRPr>
            </a:p>
          </p:txBody>
        </p:sp>
        <p:sp>
          <p:nvSpPr>
            <p:cNvPr id="15" name="正方形/長方形 14">
              <a:extLst>
                <a:ext uri="{FF2B5EF4-FFF2-40B4-BE49-F238E27FC236}">
                  <a16:creationId xmlns:a16="http://schemas.microsoft.com/office/drawing/2014/main" id="{39303483-9660-4892-A0C3-0A72004E73B7}"/>
                </a:ext>
              </a:extLst>
            </p:cNvPr>
            <p:cNvSpPr/>
            <p:nvPr/>
          </p:nvSpPr>
          <p:spPr>
            <a:xfrm>
              <a:off x="9971132" y="3118567"/>
              <a:ext cx="916698" cy="5823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gn="ctr">
                <a:lnSpc>
                  <a:spcPts val="2400"/>
                </a:lnSpc>
              </a:pPr>
              <a:r>
                <a:rPr lang="en-US" altLang="ja-JP" sz="1000" dirty="0">
                  <a:solidFill>
                    <a:srgbClr val="FF0000"/>
                  </a:solidFill>
                  <a:latin typeface="+mn-ea"/>
                </a:rPr>
                <a:t>※</a:t>
              </a:r>
              <a:r>
                <a:rPr lang="ja-JP" altLang="en-US" sz="1000" dirty="0">
                  <a:solidFill>
                    <a:srgbClr val="FF0000"/>
                  </a:solidFill>
                  <a:latin typeface="+mn-ea"/>
                </a:rPr>
                <a:t>募集中</a:t>
              </a:r>
            </a:p>
          </p:txBody>
        </p:sp>
      </p:grpSp>
    </p:spTree>
    <p:extLst>
      <p:ext uri="{BB962C8B-B14F-4D97-AF65-F5344CB8AC3E}">
        <p14:creationId xmlns:p14="http://schemas.microsoft.com/office/powerpoint/2010/main" val="1069041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0"/>
            <a:ext cx="9144000" cy="5486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③人材育成・人材導入したい！</a:t>
            </a:r>
            <a:endParaRPr kumimoji="1" lang="ja-JP" altLang="en-US" sz="20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14" name="正方形/長方形 13"/>
          <p:cNvSpPr/>
          <p:nvPr/>
        </p:nvSpPr>
        <p:spPr>
          <a:xfrm>
            <a:off x="68802" y="1084174"/>
            <a:ext cx="9000000" cy="3067174"/>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defRPr/>
            </a:pPr>
            <a:endParaRPr lang="en-US" altLang="ja-JP" sz="1600" dirty="0">
              <a:solidFill>
                <a:prstClr val="black"/>
              </a:solidFill>
              <a:latin typeface="Calibri"/>
              <a:ea typeface="ＭＳ Ｐゴシック" panose="020B0600070205080204" pitchFamily="50" charset="-128"/>
            </a:endParaRPr>
          </a:p>
          <a:p>
            <a:pPr lvl="0">
              <a:defRPr/>
            </a:pPr>
            <a:endParaRPr kumimoji="0" lang="en-US" altLang="ja-JP" sz="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lvl="0">
              <a:defRPr/>
            </a:pPr>
            <a:r>
              <a:rPr lang="ja-JP" altLang="en-US" sz="1600" dirty="0">
                <a:solidFill>
                  <a:prstClr val="black"/>
                </a:solidFill>
                <a:latin typeface="Meiryo UI" panose="020B0604030504040204" pitchFamily="50" charset="-128"/>
                <a:ea typeface="Meiryo UI" panose="020B0604030504040204" pitchFamily="50" charset="-128"/>
              </a:rPr>
              <a:t>　企業の</a:t>
            </a:r>
            <a:r>
              <a:rPr lang="en-US" altLang="ja-JP" sz="1600" dirty="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攻めの経営</a:t>
            </a:r>
            <a:r>
              <a:rPr lang="en-US" altLang="ja-JP" sz="1600" dirty="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をリードすることができる</a:t>
            </a:r>
            <a:r>
              <a:rPr lang="en-US" altLang="ja-JP" sz="1600" dirty="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プロフェッショナル人材・デジタル人材</a:t>
            </a:r>
            <a:r>
              <a:rPr lang="en-US" altLang="ja-JP" sz="1600" dirty="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の採用をサポートします。</a:t>
            </a: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r>
              <a:rPr lang="ja-JP" altLang="en-US" sz="1600" dirty="0">
                <a:solidFill>
                  <a:prstClr val="black"/>
                </a:solidFill>
                <a:latin typeface="Meiryo UI" panose="020B0604030504040204" pitchFamily="50" charset="-128"/>
                <a:ea typeface="Meiryo UI" panose="020B0604030504040204" pitchFamily="50" charset="-128"/>
              </a:rPr>
              <a:t>　　①求人ニーズを具体化し、登録人材会社（</a:t>
            </a:r>
            <a:r>
              <a:rPr lang="en-US" altLang="ja-JP" sz="1600" dirty="0">
                <a:solidFill>
                  <a:prstClr val="black"/>
                </a:solidFill>
                <a:latin typeface="Meiryo UI" panose="020B0604030504040204" pitchFamily="50" charset="-128"/>
                <a:ea typeface="Meiryo UI" panose="020B0604030504040204" pitchFamily="50" charset="-128"/>
              </a:rPr>
              <a:t>30</a:t>
            </a:r>
            <a:r>
              <a:rPr lang="ja-JP" altLang="en-US" sz="1600" dirty="0">
                <a:solidFill>
                  <a:prstClr val="black"/>
                </a:solidFill>
                <a:latin typeface="Meiryo UI" panose="020B0604030504040204" pitchFamily="50" charset="-128"/>
                <a:ea typeface="Meiryo UI" panose="020B0604030504040204" pitchFamily="50" charset="-128"/>
              </a:rPr>
              <a:t>社以上）とのマッチングを支援します。</a:t>
            </a: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r>
              <a:rPr lang="ja-JP" altLang="en-US" sz="1600" dirty="0">
                <a:solidFill>
                  <a:prstClr val="black"/>
                </a:solidFill>
                <a:latin typeface="Meiryo UI" panose="020B0604030504040204" pitchFamily="50" charset="-128"/>
                <a:ea typeface="Meiryo UI" panose="020B0604030504040204" pitchFamily="50" charset="-128"/>
              </a:rPr>
              <a:t>　　②プロ人材導入に必要な人材会社手数料を補助します。</a:t>
            </a: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r>
              <a:rPr lang="ja-JP" altLang="en-US" sz="1600" dirty="0">
                <a:solidFill>
                  <a:prstClr val="black"/>
                </a:solidFill>
                <a:latin typeface="Meiryo UI" panose="020B0604030504040204" pitchFamily="50" charset="-128"/>
                <a:ea typeface="Meiryo UI" panose="020B0604030504040204" pitchFamily="50" charset="-128"/>
              </a:rPr>
              <a:t>　　③正規雇用だけでなく、</a:t>
            </a:r>
            <a:r>
              <a:rPr lang="ja-JP" altLang="en-US" sz="1600" dirty="0">
                <a:solidFill>
                  <a:schemeClr val="tx1"/>
                </a:solidFill>
                <a:latin typeface="Meiryo UI" panose="020B0604030504040204" pitchFamily="50" charset="-128"/>
                <a:ea typeface="Meiryo UI" panose="020B0604030504040204" pitchFamily="50" charset="-128"/>
              </a:rPr>
              <a:t>副業・兼業</a:t>
            </a:r>
            <a:r>
              <a:rPr lang="ja-JP" altLang="en-US" sz="1600" dirty="0">
                <a:solidFill>
                  <a:prstClr val="black"/>
                </a:solidFill>
                <a:latin typeface="Meiryo UI" panose="020B0604030504040204" pitchFamily="50" charset="-128"/>
                <a:ea typeface="Meiryo UI" panose="020B0604030504040204" pitchFamily="50" charset="-128"/>
              </a:rPr>
              <a:t>人材の活用に向けたマッチングも支援します。</a:t>
            </a:r>
            <a:endParaRPr lang="en-US" altLang="ja-JP" sz="1600" dirty="0">
              <a:solidFill>
                <a:prstClr val="black"/>
              </a:solidFill>
              <a:latin typeface="Meiryo UI" panose="020B0604030504040204" pitchFamily="50" charset="-128"/>
              <a:ea typeface="Meiryo UI" panose="020B0604030504040204" pitchFamily="50" charset="-128"/>
            </a:endParaRPr>
          </a:p>
        </p:txBody>
      </p:sp>
      <p:sp>
        <p:nvSpPr>
          <p:cNvPr id="20" name="正方形/長方形 19"/>
          <p:cNvSpPr/>
          <p:nvPr/>
        </p:nvSpPr>
        <p:spPr>
          <a:xfrm>
            <a:off x="68802" y="608022"/>
            <a:ext cx="6048000" cy="426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gn="ctr"/>
            <a:r>
              <a:rPr lang="ja-JP" altLang="en-US" sz="2000" b="1" dirty="0">
                <a:solidFill>
                  <a:schemeClr val="bg1"/>
                </a:solidFill>
                <a:latin typeface="游ゴシック" panose="020B0400000000000000" pitchFamily="50" charset="-128"/>
              </a:rPr>
              <a:t>プロフェッショナル人材・デジタル人材の導入支援</a:t>
            </a:r>
            <a:endParaRPr lang="ja-JP" altLang="en-US" sz="2000" b="1" dirty="0">
              <a:solidFill>
                <a:schemeClr val="bg1"/>
              </a:solidFill>
              <a:latin typeface="游ゴシック" panose="020B0400000000000000" pitchFamily="50" charset="-128"/>
              <a:ea typeface="游ゴシック" panose="020B0400000000000000" pitchFamily="50" charset="-128"/>
            </a:endParaRPr>
          </a:p>
        </p:txBody>
      </p:sp>
      <p:sp>
        <p:nvSpPr>
          <p:cNvPr id="17" name="スライド番号プレースホルダー 7"/>
          <p:cNvSpPr>
            <a:spLocks noGrp="1"/>
          </p:cNvSpPr>
          <p:nvPr>
            <p:ph type="sldNum" sz="quarter" idx="12"/>
          </p:nvPr>
        </p:nvSpPr>
        <p:spPr>
          <a:xfrm>
            <a:off x="8636802" y="6534000"/>
            <a:ext cx="432000" cy="324000"/>
          </a:xfrm>
        </p:spPr>
        <p:txBody>
          <a:bodyPr/>
          <a:lstStyle/>
          <a:p>
            <a:r>
              <a:rPr kumimoji="1" lang="en-US" altLang="ja-JP" dirty="0"/>
              <a:t>3</a:t>
            </a:r>
            <a:endParaRPr kumimoji="1" lang="ja-JP" altLang="en-US" dirty="0"/>
          </a:p>
        </p:txBody>
      </p:sp>
      <p:graphicFrame>
        <p:nvGraphicFramePr>
          <p:cNvPr id="13" name="表 12"/>
          <p:cNvGraphicFramePr>
            <a:graphicFrameLocks noGrp="1"/>
          </p:cNvGraphicFramePr>
          <p:nvPr>
            <p:extLst>
              <p:ext uri="{D42A27DB-BD31-4B8C-83A1-F6EECF244321}">
                <p14:modId xmlns:p14="http://schemas.microsoft.com/office/powerpoint/2010/main" val="960814358"/>
              </p:ext>
            </p:extLst>
          </p:nvPr>
        </p:nvGraphicFramePr>
        <p:xfrm>
          <a:off x="702001" y="2286971"/>
          <a:ext cx="7934801" cy="849630"/>
        </p:xfrm>
        <a:graphic>
          <a:graphicData uri="http://schemas.openxmlformats.org/drawingml/2006/table">
            <a:tbl>
              <a:tblPr>
                <a:tableStyleId>{5C22544A-7EE6-4342-B048-85BDC9FD1C3A}</a:tableStyleId>
              </a:tblPr>
              <a:tblGrid>
                <a:gridCol w="1669224">
                  <a:extLst>
                    <a:ext uri="{9D8B030D-6E8A-4147-A177-3AD203B41FA5}">
                      <a16:colId xmlns:a16="http://schemas.microsoft.com/office/drawing/2014/main" val="2117671058"/>
                    </a:ext>
                  </a:extLst>
                </a:gridCol>
                <a:gridCol w="2158442">
                  <a:extLst>
                    <a:ext uri="{9D8B030D-6E8A-4147-A177-3AD203B41FA5}">
                      <a16:colId xmlns:a16="http://schemas.microsoft.com/office/drawing/2014/main" val="2726663097"/>
                    </a:ext>
                  </a:extLst>
                </a:gridCol>
                <a:gridCol w="922866">
                  <a:extLst>
                    <a:ext uri="{9D8B030D-6E8A-4147-A177-3AD203B41FA5}">
                      <a16:colId xmlns:a16="http://schemas.microsoft.com/office/drawing/2014/main" val="2117121038"/>
                    </a:ext>
                  </a:extLst>
                </a:gridCol>
                <a:gridCol w="3184269">
                  <a:extLst>
                    <a:ext uri="{9D8B030D-6E8A-4147-A177-3AD203B41FA5}">
                      <a16:colId xmlns:a16="http://schemas.microsoft.com/office/drawing/2014/main" val="3727510079"/>
                    </a:ext>
                  </a:extLst>
                </a:gridCol>
              </a:tblGrid>
              <a:tr h="288032">
                <a:tc>
                  <a:txBody>
                    <a:bodyPr/>
                    <a:lstStyle/>
                    <a:p>
                      <a:pPr algn="ctr">
                        <a:lnSpc>
                          <a:spcPts val="1800"/>
                        </a:lnSpc>
                      </a:pPr>
                      <a:r>
                        <a:rPr kumimoji="1" lang="ja-JP" altLang="en-US" sz="1200" dirty="0">
                          <a:latin typeface="メイリオ" panose="020B0604030504040204" pitchFamily="50" charset="-128"/>
                          <a:ea typeface="メイリオ" panose="020B0604030504040204" pitchFamily="50" charset="-128"/>
                        </a:rPr>
                        <a:t>補助上限・補助率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800"/>
                        </a:lnSpc>
                      </a:pPr>
                      <a:r>
                        <a:rPr lang="ja-JP" altLang="en-US" sz="1400" b="1" dirty="0">
                          <a:solidFill>
                            <a:srgbClr val="FF0000"/>
                          </a:solidFill>
                          <a:latin typeface="メイリオ" panose="020B0604030504040204" pitchFamily="50" charset="-128"/>
                          <a:ea typeface="メイリオ" panose="020B0604030504040204" pitchFamily="50" charset="-128"/>
                        </a:rPr>
                        <a:t>１００万円・２</a:t>
                      </a:r>
                      <a:r>
                        <a:rPr lang="en-US" altLang="ja-JP" sz="1400" b="1" dirty="0">
                          <a:solidFill>
                            <a:srgbClr val="FF0000"/>
                          </a:solidFill>
                          <a:latin typeface="メイリオ" panose="020B0604030504040204" pitchFamily="50" charset="-128"/>
                          <a:ea typeface="メイリオ" panose="020B0604030504040204" pitchFamily="50" charset="-128"/>
                        </a:rPr>
                        <a:t>/</a:t>
                      </a:r>
                      <a:r>
                        <a:rPr lang="ja-JP" altLang="en-US" sz="1400" b="1" dirty="0">
                          <a:solidFill>
                            <a:srgbClr val="FF0000"/>
                          </a:solidFill>
                          <a:latin typeface="メイリオ" panose="020B0604030504040204" pitchFamily="50" charset="-128"/>
                          <a:ea typeface="メイリオ" panose="020B0604030504040204" pitchFamily="50" charset="-128"/>
                        </a:rPr>
                        <a:t>３以内</a:t>
                      </a:r>
                      <a:endParaRPr lang="en-US" altLang="ja-JP" sz="1400" b="1" dirty="0">
                        <a:solidFill>
                          <a:srgbClr val="FF0000"/>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800"/>
                        </a:lnSpc>
                      </a:pPr>
                      <a:r>
                        <a:rPr lang="ja-JP" altLang="en-US" sz="1400" b="0" dirty="0">
                          <a:solidFill>
                            <a:schemeClr val="tx1"/>
                          </a:solidFill>
                          <a:latin typeface="メイリオ" panose="020B0604030504040204" pitchFamily="50" charset="-128"/>
                          <a:ea typeface="メイリオ" panose="020B0604030504040204" pitchFamily="50" charset="-128"/>
                        </a:rPr>
                        <a:t>公募時期</a:t>
                      </a:r>
                      <a:endParaRPr lang="en-US" altLang="ja-JP" sz="1400" b="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rPr>
                        <a:t>４月１日～５月１３日、６月５日～７月３１日</a:t>
                      </a:r>
                      <a:endParaRPr kumimoji="1" lang="en-US" altLang="ja-JP" sz="11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mn-ea"/>
                          <a:ea typeface="+mn-ea"/>
                          <a:cs typeface="+mn-cs"/>
                        </a:rPr>
                        <a:t>　　　　　　　　　　　　　</a:t>
                      </a:r>
                      <a:r>
                        <a:rPr kumimoji="1" lang="en-US" altLang="ja-JP" sz="1000" b="0" i="0" u="none" strike="noStrike" kern="1200" cap="none" spc="0" normalizeH="0" baseline="0" noProof="0" dirty="0">
                          <a:ln>
                            <a:noFill/>
                          </a:ln>
                          <a:solidFill>
                            <a:srgbClr val="FF0000"/>
                          </a:solidFill>
                          <a:effectLst/>
                          <a:uLnTx/>
                          <a:uFillTx/>
                          <a:latin typeface="+mn-ea"/>
                          <a:ea typeface="+mn-ea"/>
                          <a:cs typeface="+mn-cs"/>
                        </a:rPr>
                        <a:t>※</a:t>
                      </a:r>
                      <a:r>
                        <a:rPr kumimoji="1" lang="ja-JP" altLang="en-US" sz="1000" b="0" i="0" u="none" strike="noStrike" kern="1200" cap="none" spc="0" normalizeH="0" baseline="0" noProof="0" dirty="0">
                          <a:ln>
                            <a:noFill/>
                          </a:ln>
                          <a:solidFill>
                            <a:srgbClr val="FF0000"/>
                          </a:solidFill>
                          <a:effectLst/>
                          <a:uLnTx/>
                          <a:uFillTx/>
                          <a:latin typeface="+mn-ea"/>
                          <a:ea typeface="+mn-ea"/>
                          <a:cs typeface="+mn-cs"/>
                        </a:rPr>
                        <a:t>募集は終了しました</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メイリオ"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0710222"/>
                  </a:ext>
                </a:extLst>
              </a:tr>
              <a:tr h="288032">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補助対象経費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kern="1200" dirty="0">
                          <a:solidFill>
                            <a:schemeClr val="dk1"/>
                          </a:solidFill>
                          <a:effectLst/>
                          <a:latin typeface="+mn-lt"/>
                          <a:ea typeface="+mn-ea"/>
                          <a:cs typeface="+mn-cs"/>
                        </a:rPr>
                        <a:t>有料職業紹介事業者に支払う紹介手数料</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88657120"/>
                  </a:ext>
                </a:extLst>
              </a:tr>
            </a:tbl>
          </a:graphicData>
        </a:graphic>
      </p:graphicFrame>
      <p:sp>
        <p:nvSpPr>
          <p:cNvPr id="26" name="正方形/長方形 25"/>
          <p:cNvSpPr/>
          <p:nvPr/>
        </p:nvSpPr>
        <p:spPr>
          <a:xfrm>
            <a:off x="68802" y="4219653"/>
            <a:ext cx="1836000" cy="43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gn="ctr"/>
            <a:r>
              <a:rPr lang="ja-JP" altLang="en-US" sz="2000" b="1" dirty="0">
                <a:solidFill>
                  <a:schemeClr val="bg1"/>
                </a:solidFill>
                <a:latin typeface="游ゴシック" panose="020B0400000000000000" pitchFamily="50" charset="-128"/>
              </a:rPr>
              <a:t>基礎技術講座</a:t>
            </a:r>
            <a:endParaRPr lang="ja-JP" altLang="en-US" sz="2000" b="1" dirty="0">
              <a:solidFill>
                <a:schemeClr val="bg1"/>
              </a:solidFill>
              <a:latin typeface="游ゴシック" panose="020B0400000000000000" pitchFamily="50" charset="-128"/>
              <a:ea typeface="游ゴシック" panose="020B0400000000000000"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3145600297"/>
              </p:ext>
            </p:extLst>
          </p:nvPr>
        </p:nvGraphicFramePr>
        <p:xfrm>
          <a:off x="3225800" y="1127176"/>
          <a:ext cx="5809134" cy="320040"/>
        </p:xfrm>
        <a:graphic>
          <a:graphicData uri="http://schemas.openxmlformats.org/drawingml/2006/table">
            <a:tbl>
              <a:tblPr>
                <a:tableStyleId>{5C22544A-7EE6-4342-B048-85BDC9FD1C3A}</a:tableStyleId>
              </a:tblPr>
              <a:tblGrid>
                <a:gridCol w="614619">
                  <a:extLst>
                    <a:ext uri="{9D8B030D-6E8A-4147-A177-3AD203B41FA5}">
                      <a16:colId xmlns:a16="http://schemas.microsoft.com/office/drawing/2014/main" val="2117671058"/>
                    </a:ext>
                  </a:extLst>
                </a:gridCol>
                <a:gridCol w="5194515">
                  <a:extLst>
                    <a:ext uri="{9D8B030D-6E8A-4147-A177-3AD203B41FA5}">
                      <a16:colId xmlns:a16="http://schemas.microsoft.com/office/drawing/2014/main" val="2726663097"/>
                    </a:ext>
                  </a:extLst>
                </a:gridCol>
              </a:tblGrid>
              <a:tr h="288032">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担当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和歌山県プロフェッショナル人材戦略拠点（</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073-433-3110</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1273983"/>
                  </a:ext>
                </a:extLst>
              </a:tr>
            </a:tbl>
          </a:graphicData>
        </a:graphic>
      </p:graphicFrame>
      <p:graphicFrame>
        <p:nvGraphicFramePr>
          <p:cNvPr id="16" name="表 15"/>
          <p:cNvGraphicFramePr>
            <a:graphicFrameLocks noGrp="1"/>
          </p:cNvGraphicFramePr>
          <p:nvPr>
            <p:extLst>
              <p:ext uri="{D42A27DB-BD31-4B8C-83A1-F6EECF244321}">
                <p14:modId xmlns:p14="http://schemas.microsoft.com/office/powerpoint/2010/main" val="1116785646"/>
              </p:ext>
            </p:extLst>
          </p:nvPr>
        </p:nvGraphicFramePr>
        <p:xfrm>
          <a:off x="4626092" y="4333273"/>
          <a:ext cx="4408842" cy="320040"/>
        </p:xfrm>
        <a:graphic>
          <a:graphicData uri="http://schemas.openxmlformats.org/drawingml/2006/table">
            <a:tbl>
              <a:tblPr>
                <a:tableStyleId>{5C22544A-7EE6-4342-B048-85BDC9FD1C3A}</a:tableStyleId>
              </a:tblPr>
              <a:tblGrid>
                <a:gridCol w="846184">
                  <a:extLst>
                    <a:ext uri="{9D8B030D-6E8A-4147-A177-3AD203B41FA5}">
                      <a16:colId xmlns:a16="http://schemas.microsoft.com/office/drawing/2014/main" val="2117671058"/>
                    </a:ext>
                  </a:extLst>
                </a:gridCol>
                <a:gridCol w="3562658">
                  <a:extLst>
                    <a:ext uri="{9D8B030D-6E8A-4147-A177-3AD203B41FA5}">
                      <a16:colId xmlns:a16="http://schemas.microsoft.com/office/drawing/2014/main" val="2726663097"/>
                    </a:ext>
                  </a:extLst>
                </a:gridCol>
              </a:tblGrid>
              <a:tr h="288032">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担当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テクノ振興班（</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073-432-5122</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1273983"/>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225571048"/>
              </p:ext>
            </p:extLst>
          </p:nvPr>
        </p:nvGraphicFramePr>
        <p:xfrm>
          <a:off x="698802" y="3483388"/>
          <a:ext cx="7938000" cy="628650"/>
        </p:xfrm>
        <a:graphic>
          <a:graphicData uri="http://schemas.openxmlformats.org/drawingml/2006/table">
            <a:tbl>
              <a:tblPr>
                <a:tableStyleId>{5C22544A-7EE6-4342-B048-85BDC9FD1C3A}</a:tableStyleId>
              </a:tblPr>
              <a:tblGrid>
                <a:gridCol w="1641275">
                  <a:extLst>
                    <a:ext uri="{9D8B030D-6E8A-4147-A177-3AD203B41FA5}">
                      <a16:colId xmlns:a16="http://schemas.microsoft.com/office/drawing/2014/main" val="2117671058"/>
                    </a:ext>
                  </a:extLst>
                </a:gridCol>
                <a:gridCol w="6296725">
                  <a:extLst>
                    <a:ext uri="{9D8B030D-6E8A-4147-A177-3AD203B41FA5}">
                      <a16:colId xmlns:a16="http://schemas.microsoft.com/office/drawing/2014/main" val="2726663097"/>
                    </a:ext>
                  </a:extLst>
                </a:gridCol>
              </a:tblGrid>
              <a:tr h="163306">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lang="ja-JP" altLang="en-US" sz="1100" dirty="0">
                          <a:solidFill>
                            <a:prstClr val="black"/>
                          </a:solidFill>
                          <a:latin typeface="Meiryo UI" panose="020B0604030504040204" pitchFamily="50" charset="-128"/>
                          <a:ea typeface="Meiryo UI" panose="020B0604030504040204" pitchFamily="50" charset="-128"/>
                        </a:rPr>
                        <a:t>副業・兼業トライアル業務</a:t>
                      </a:r>
                      <a:endParaRPr kumimoji="1" lang="ja-JP" altLang="en-US" sz="11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令和７年３月まで</a:t>
                      </a:r>
                      <a:r>
                        <a:rPr kumimoji="1" lang="ja-JP" altLang="en-US" sz="1200" kern="1200" dirty="0">
                          <a:solidFill>
                            <a:schemeClr val="dk1"/>
                          </a:solidFill>
                          <a:effectLst/>
                          <a:latin typeface="+mn-lt"/>
                          <a:ea typeface="+mn-ea"/>
                          <a:cs typeface="+mn-cs"/>
                        </a:rPr>
                        <a:t>の期間の求人広告掲載費等を無料化及び求人手続をサポートします</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8657120"/>
                  </a:ext>
                </a:extLst>
              </a:tr>
              <a:tr h="163306">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公募時期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５月下旬～３月下旬</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4332188"/>
                  </a:ext>
                </a:extLst>
              </a:tr>
            </a:tbl>
          </a:graphicData>
        </a:graphic>
      </p:graphicFrame>
      <p:sp>
        <p:nvSpPr>
          <p:cNvPr id="15" name="スライド番号プレースホルダー 7">
            <a:extLst>
              <a:ext uri="{FF2B5EF4-FFF2-40B4-BE49-F238E27FC236}">
                <a16:creationId xmlns:a16="http://schemas.microsoft.com/office/drawing/2014/main" id="{784ED2C0-2C04-4280-B1AB-7E0EF7AB6E30}"/>
              </a:ext>
            </a:extLst>
          </p:cNvPr>
          <p:cNvSpPr txBox="1">
            <a:spLocks/>
          </p:cNvSpPr>
          <p:nvPr/>
        </p:nvSpPr>
        <p:spPr>
          <a:xfrm>
            <a:off x="8636802" y="6534000"/>
            <a:ext cx="432000" cy="324000"/>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bg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a:t>3</a:t>
            </a:r>
            <a:endParaRPr kumimoji="1" lang="ja-JP" altLang="en-US" dirty="0"/>
          </a:p>
        </p:txBody>
      </p:sp>
      <p:sp>
        <p:nvSpPr>
          <p:cNvPr id="18" name="正方形/長方形 17">
            <a:extLst>
              <a:ext uri="{FF2B5EF4-FFF2-40B4-BE49-F238E27FC236}">
                <a16:creationId xmlns:a16="http://schemas.microsoft.com/office/drawing/2014/main" id="{59128E63-239C-45BB-B151-39E76D6AB5B6}"/>
              </a:ext>
            </a:extLst>
          </p:cNvPr>
          <p:cNvSpPr/>
          <p:nvPr/>
        </p:nvSpPr>
        <p:spPr>
          <a:xfrm>
            <a:off x="68802" y="4719958"/>
            <a:ext cx="9000000" cy="172653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defRPr/>
            </a:pPr>
            <a:r>
              <a:rPr kumimoji="0"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lang="ja-JP" altLang="en-US" sz="1600" dirty="0">
                <a:solidFill>
                  <a:prstClr val="black"/>
                </a:solidFill>
                <a:latin typeface="Meiryo UI" panose="020B0604030504040204" pitchFamily="50" charset="-128"/>
                <a:ea typeface="Meiryo UI" panose="020B0604030504040204" pitchFamily="50" charset="-128"/>
              </a:rPr>
              <a:t>主に製造業の方を対象に、生産性向上に必要な各種手法を学ぶ研修を開催します。</a:t>
            </a:r>
            <a:endParaRPr lang="en-US" altLang="ja-JP" sz="1600" dirty="0">
              <a:solidFill>
                <a:prstClr val="black"/>
              </a:solidFill>
              <a:latin typeface="Meiryo UI" panose="020B0604030504040204" pitchFamily="50" charset="-128"/>
              <a:ea typeface="Meiryo UI" panose="020B0604030504040204" pitchFamily="50" charset="-128"/>
            </a:endParaRPr>
          </a:p>
        </p:txBody>
      </p:sp>
      <p:graphicFrame>
        <p:nvGraphicFramePr>
          <p:cNvPr id="19" name="表 18">
            <a:extLst>
              <a:ext uri="{FF2B5EF4-FFF2-40B4-BE49-F238E27FC236}">
                <a16:creationId xmlns:a16="http://schemas.microsoft.com/office/drawing/2014/main" id="{2CF791C2-4082-4408-93A0-4E4EE55F2718}"/>
              </a:ext>
            </a:extLst>
          </p:cNvPr>
          <p:cNvGraphicFramePr>
            <a:graphicFrameLocks noGrp="1"/>
          </p:cNvGraphicFramePr>
          <p:nvPr>
            <p:extLst>
              <p:ext uri="{D42A27DB-BD31-4B8C-83A1-F6EECF244321}">
                <p14:modId xmlns:p14="http://schemas.microsoft.com/office/powerpoint/2010/main" val="1206630805"/>
              </p:ext>
            </p:extLst>
          </p:nvPr>
        </p:nvGraphicFramePr>
        <p:xfrm>
          <a:off x="219457" y="5048518"/>
          <a:ext cx="8815477" cy="1280160"/>
        </p:xfrm>
        <a:graphic>
          <a:graphicData uri="http://schemas.openxmlformats.org/drawingml/2006/table">
            <a:tbl>
              <a:tblPr>
                <a:tableStyleId>{5C22544A-7EE6-4342-B048-85BDC9FD1C3A}</a:tableStyleId>
              </a:tblPr>
              <a:tblGrid>
                <a:gridCol w="969263">
                  <a:extLst>
                    <a:ext uri="{9D8B030D-6E8A-4147-A177-3AD203B41FA5}">
                      <a16:colId xmlns:a16="http://schemas.microsoft.com/office/drawing/2014/main" val="2117671058"/>
                    </a:ext>
                  </a:extLst>
                </a:gridCol>
                <a:gridCol w="4340013">
                  <a:extLst>
                    <a:ext uri="{9D8B030D-6E8A-4147-A177-3AD203B41FA5}">
                      <a16:colId xmlns:a16="http://schemas.microsoft.com/office/drawing/2014/main" val="2726663097"/>
                    </a:ext>
                  </a:extLst>
                </a:gridCol>
                <a:gridCol w="711200">
                  <a:extLst>
                    <a:ext uri="{9D8B030D-6E8A-4147-A177-3AD203B41FA5}">
                      <a16:colId xmlns:a16="http://schemas.microsoft.com/office/drawing/2014/main" val="2117121038"/>
                    </a:ext>
                  </a:extLst>
                </a:gridCol>
                <a:gridCol w="2795001">
                  <a:extLst>
                    <a:ext uri="{9D8B030D-6E8A-4147-A177-3AD203B41FA5}">
                      <a16:colId xmlns:a16="http://schemas.microsoft.com/office/drawing/2014/main" val="3727510079"/>
                    </a:ext>
                  </a:extLst>
                </a:gridCol>
              </a:tblGrid>
              <a:tr h="139346">
                <a:tc>
                  <a:txBody>
                    <a:bodyPr/>
                    <a:lstStyle/>
                    <a:p>
                      <a:pPr algn="ctr">
                        <a:lnSpc>
                          <a:spcPts val="1800"/>
                        </a:lnSpc>
                      </a:pPr>
                      <a:r>
                        <a:rPr kumimoji="1" lang="ja-JP" altLang="en-US" sz="1400" dirty="0">
                          <a:latin typeface="メイリオ" panose="020B0604030504040204" pitchFamily="50" charset="-128"/>
                          <a:ea typeface="メイリオ" panose="020B0604030504040204" pitchFamily="50" charset="-128"/>
                        </a:rPr>
                        <a:t>対象者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製造現場で働く方（一部、製造業以外の方も対象とした研修もあります）</a:t>
                      </a:r>
                      <a:endPar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nSpc>
                          <a:spcPts val="1800"/>
                        </a:lnSpc>
                      </a:pPr>
                      <a:endParaRPr lang="en-US" altLang="ja-JP" sz="1400" b="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l" defTabSz="914400" rtl="0" eaLnBrk="1" fontAlgn="auto" latinLnBrk="0" hangingPunct="1">
                        <a:lnSpc>
                          <a:spcPts val="18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0710222"/>
                  </a:ext>
                </a:extLst>
              </a:tr>
              <a:tr h="288032">
                <a:tc>
                  <a:txBody>
                    <a:bodyPr/>
                    <a:lstStyle/>
                    <a:p>
                      <a:pPr algn="ctr">
                        <a:lnSpc>
                          <a:spcPts val="1800"/>
                        </a:lnSpc>
                      </a:pPr>
                      <a:r>
                        <a:rPr kumimoji="1" lang="ja-JP" altLang="en-US" sz="1400" dirty="0">
                          <a:latin typeface="メイリオ" panose="020B0604030504040204" pitchFamily="50" charset="-128"/>
                          <a:ea typeface="メイリオ" panose="020B0604030504040204" pitchFamily="50" charset="-128"/>
                        </a:rPr>
                        <a:t>内容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品質管理</a:t>
                      </a:r>
                      <a:r>
                        <a:rPr kumimoji="1" lang="en-US" altLang="ja-JP" sz="13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a:t>
                      </a:r>
                      <a:r>
                        <a:rPr kumimoji="1" lang="ja-JP" altLang="en-US" sz="13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５</a:t>
                      </a:r>
                      <a:r>
                        <a:rPr kumimoji="1" lang="en-US" altLang="ja-JP" sz="13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S､</a:t>
                      </a:r>
                      <a:r>
                        <a:rPr kumimoji="1" lang="ja-JP" altLang="en-US" sz="13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部下指導・ｺﾐｭﾆｹｰｼｮﾝ、生産管理、原価管理、生成</a:t>
                      </a:r>
                      <a:r>
                        <a:rPr kumimoji="1" lang="en-US" altLang="ja-JP" sz="13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AI</a:t>
                      </a:r>
                      <a:r>
                        <a:rPr kumimoji="1" lang="ja-JP" altLang="en-US" sz="13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など　</a:t>
                      </a:r>
                      <a:r>
                        <a:rPr kumimoji="1" lang="en-US" altLang="ja-JP" sz="13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a:t>
                      </a:r>
                      <a:r>
                        <a:rPr kumimoji="1" lang="ja-JP" altLang="en-US" sz="13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詳細は</a:t>
                      </a:r>
                      <a:r>
                        <a:rPr kumimoji="1" lang="en-US" altLang="ja-JP" sz="13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HP</a:t>
                      </a:r>
                      <a:r>
                        <a:rPr kumimoji="1" lang="ja-JP" altLang="en-US" sz="13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をご覧ください</a:t>
                      </a:r>
                      <a:endParaRPr kumimoji="1" lang="en-US" altLang="ja-JP" sz="13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60333724"/>
                  </a:ext>
                </a:extLst>
              </a:tr>
              <a:tr h="288032">
                <a:tc>
                  <a:txBody>
                    <a:bodyPr/>
                    <a:lstStyle/>
                    <a:p>
                      <a:pPr algn="ctr">
                        <a:lnSpc>
                          <a:spcPts val="1800"/>
                        </a:lnSpc>
                      </a:pPr>
                      <a:r>
                        <a:rPr kumimoji="1" lang="ja-JP" altLang="en-US" sz="1400" dirty="0">
                          <a:latin typeface="メイリオ" panose="020B0604030504040204" pitchFamily="50" charset="-128"/>
                          <a:ea typeface="メイリオ" panose="020B0604030504040204" pitchFamily="50" charset="-128"/>
                        </a:rPr>
                        <a:t>受講期間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800"/>
                        </a:lnSpc>
                      </a:pPr>
                      <a:r>
                        <a:rPr lang="ja-JP" altLang="en-US" sz="1400" b="0" dirty="0">
                          <a:solidFill>
                            <a:schemeClr val="tx1"/>
                          </a:solidFill>
                          <a:latin typeface="メイリオ" panose="020B0604030504040204" pitchFamily="50" charset="-128"/>
                          <a:ea typeface="メイリオ" panose="020B0604030504040204" pitchFamily="50" charset="-128"/>
                        </a:rPr>
                        <a:t>１講座　２日（</a:t>
                      </a:r>
                      <a:r>
                        <a:rPr lang="en-US" altLang="ja-JP" sz="1400" b="0" dirty="0">
                          <a:solidFill>
                            <a:schemeClr val="tx1"/>
                          </a:solidFill>
                          <a:latin typeface="メイリオ" panose="020B0604030504040204" pitchFamily="50" charset="-128"/>
                          <a:ea typeface="メイリオ" panose="020B0604030504040204" pitchFamily="50" charset="-128"/>
                        </a:rPr>
                        <a:t>8</a:t>
                      </a:r>
                      <a:r>
                        <a:rPr lang="ja-JP" altLang="en-US" sz="1400" b="0" dirty="0">
                          <a:solidFill>
                            <a:schemeClr val="tx1"/>
                          </a:solidFill>
                          <a:latin typeface="メイリオ" panose="020B0604030504040204" pitchFamily="50" charset="-128"/>
                          <a:ea typeface="メイリオ" panose="020B0604030504040204" pitchFamily="50" charset="-128"/>
                        </a:rPr>
                        <a:t>時間）又は３日（</a:t>
                      </a:r>
                      <a:r>
                        <a:rPr lang="en-US" altLang="ja-JP" sz="1400" b="0" dirty="0">
                          <a:solidFill>
                            <a:schemeClr val="tx1"/>
                          </a:solidFill>
                          <a:latin typeface="メイリオ" panose="020B0604030504040204" pitchFamily="50" charset="-128"/>
                          <a:ea typeface="メイリオ" panose="020B0604030504040204" pitchFamily="50" charset="-128"/>
                        </a:rPr>
                        <a:t>12</a:t>
                      </a:r>
                      <a:r>
                        <a:rPr lang="ja-JP" altLang="en-US" sz="1400" b="0" dirty="0">
                          <a:solidFill>
                            <a:schemeClr val="tx1"/>
                          </a:solidFill>
                          <a:latin typeface="メイリオ" panose="020B0604030504040204" pitchFamily="50" charset="-128"/>
                          <a:ea typeface="メイリオ" panose="020B0604030504040204" pitchFamily="50" charset="-128"/>
                        </a:rPr>
                        <a:t>時間）</a:t>
                      </a:r>
                      <a:endParaRPr lang="en-US" altLang="ja-JP" sz="1400" b="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800"/>
                        </a:lnSpc>
                      </a:pPr>
                      <a:r>
                        <a:rPr lang="ja-JP" altLang="en-US" sz="1400" b="0" dirty="0">
                          <a:solidFill>
                            <a:schemeClr val="tx1"/>
                          </a:solidFill>
                          <a:latin typeface="メイリオ" panose="020B0604030504040204" pitchFamily="50" charset="-128"/>
                          <a:ea typeface="メイリオ" panose="020B0604030504040204" pitchFamily="50" charset="-128"/>
                        </a:rPr>
                        <a:t>定員</a:t>
                      </a:r>
                      <a:endParaRPr lang="en-US" altLang="ja-JP" sz="1400" b="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１０～３０名程度（研修による）</a:t>
                      </a:r>
                      <a:endParaRPr kumimoji="1"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1453702"/>
                  </a:ext>
                </a:extLst>
              </a:tr>
              <a:tr h="288032">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費用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FF0000"/>
                          </a:solidFill>
                          <a:effectLst/>
                          <a:uLnTx/>
                          <a:uFillTx/>
                          <a:latin typeface="メイリオ" panose="020B0604030504040204" pitchFamily="50" charset="-128"/>
                          <a:ea typeface="+mn-ea"/>
                          <a:cs typeface="+mn-cs"/>
                        </a:rPr>
                        <a:t>2</a:t>
                      </a:r>
                      <a:r>
                        <a:rPr kumimoji="1" lang="ja-JP" altLang="en-US" sz="1400" b="1" i="0" u="none" strike="noStrike" kern="1200" cap="none" spc="0" normalizeH="0" baseline="0" noProof="0" dirty="0">
                          <a:ln>
                            <a:noFill/>
                          </a:ln>
                          <a:solidFill>
                            <a:srgbClr val="FF0000"/>
                          </a:solidFill>
                          <a:effectLst/>
                          <a:uLnTx/>
                          <a:uFillTx/>
                          <a:latin typeface="メイリオ" panose="020B0604030504040204" pitchFamily="50" charset="-128"/>
                          <a:ea typeface="+mn-ea"/>
                          <a:cs typeface="+mn-cs"/>
                        </a:rPr>
                        <a:t>日コース　</a:t>
                      </a:r>
                      <a:r>
                        <a:rPr kumimoji="1" lang="en-US" altLang="ja-JP" sz="1400" b="1" i="0" u="none" strike="noStrike" kern="1200" cap="none" spc="0" normalizeH="0" baseline="0" noProof="0" dirty="0">
                          <a:ln>
                            <a:noFill/>
                          </a:ln>
                          <a:solidFill>
                            <a:srgbClr val="FF0000"/>
                          </a:solidFill>
                          <a:effectLst/>
                          <a:uLnTx/>
                          <a:uFillTx/>
                          <a:latin typeface="メイリオ" panose="020B0604030504040204" pitchFamily="50" charset="-128"/>
                          <a:ea typeface="+mn-ea"/>
                          <a:cs typeface="+mn-cs"/>
                        </a:rPr>
                        <a:t>4,000</a:t>
                      </a:r>
                      <a:r>
                        <a:rPr kumimoji="1" lang="ja-JP" altLang="en-US" sz="1400" b="1" i="0" u="none" strike="noStrike" kern="1200" cap="none" spc="0" normalizeH="0" baseline="0" noProof="0" dirty="0">
                          <a:ln>
                            <a:noFill/>
                          </a:ln>
                          <a:solidFill>
                            <a:srgbClr val="FF0000"/>
                          </a:solidFill>
                          <a:effectLst/>
                          <a:uLnTx/>
                          <a:uFillTx/>
                          <a:latin typeface="メイリオ" panose="020B0604030504040204" pitchFamily="50" charset="-128"/>
                          <a:ea typeface="+mn-ea"/>
                          <a:cs typeface="+mn-cs"/>
                        </a:rPr>
                        <a:t>円</a:t>
                      </a:r>
                      <a:r>
                        <a:rPr kumimoji="1" lang="en-US" altLang="ja-JP" sz="1400" b="1" i="0" u="none" strike="noStrike" kern="1200" cap="none" spc="0" normalizeH="0" baseline="0" noProof="0" dirty="0">
                          <a:ln>
                            <a:noFill/>
                          </a:ln>
                          <a:solidFill>
                            <a:srgbClr val="FF0000"/>
                          </a:solidFill>
                          <a:effectLst/>
                          <a:uLnTx/>
                          <a:uFillTx/>
                          <a:latin typeface="メイリオ" panose="020B0604030504040204" pitchFamily="50" charset="-128"/>
                          <a:ea typeface="+mn-ea"/>
                          <a:cs typeface="+mn-cs"/>
                        </a:rPr>
                        <a:t>/</a:t>
                      </a:r>
                      <a:r>
                        <a:rPr kumimoji="1" lang="ja-JP" altLang="en-US" sz="1400" b="1" i="0" u="none" strike="noStrike" kern="1200" cap="none" spc="0" normalizeH="0" baseline="0" noProof="0" dirty="0">
                          <a:ln>
                            <a:noFill/>
                          </a:ln>
                          <a:solidFill>
                            <a:srgbClr val="FF0000"/>
                          </a:solidFill>
                          <a:effectLst/>
                          <a:uLnTx/>
                          <a:uFillTx/>
                          <a:latin typeface="メイリオ" panose="020B0604030504040204" pitchFamily="50" charset="-128"/>
                          <a:ea typeface="+mn-ea"/>
                          <a:cs typeface="+mn-cs"/>
                        </a:rPr>
                        <a:t>名、</a:t>
                      </a:r>
                      <a:r>
                        <a:rPr kumimoji="1" lang="en-US" altLang="ja-JP" sz="1400" b="1" i="0" u="none" strike="noStrike" kern="1200" cap="none" spc="0" normalizeH="0" baseline="0" noProof="0" dirty="0">
                          <a:ln>
                            <a:noFill/>
                          </a:ln>
                          <a:solidFill>
                            <a:srgbClr val="FF0000"/>
                          </a:solidFill>
                          <a:effectLst/>
                          <a:uLnTx/>
                          <a:uFillTx/>
                          <a:latin typeface="メイリオ" panose="020B0604030504040204" pitchFamily="50" charset="-128"/>
                          <a:ea typeface="+mn-ea"/>
                          <a:cs typeface="+mn-cs"/>
                        </a:rPr>
                        <a:t>3</a:t>
                      </a:r>
                      <a:r>
                        <a:rPr kumimoji="1" lang="ja-JP" altLang="en-US" sz="1400" b="1" i="0" u="none" strike="noStrike" kern="1200" cap="none" spc="0" normalizeH="0" baseline="0" noProof="0" dirty="0">
                          <a:ln>
                            <a:noFill/>
                          </a:ln>
                          <a:solidFill>
                            <a:srgbClr val="FF0000"/>
                          </a:solidFill>
                          <a:effectLst/>
                          <a:uLnTx/>
                          <a:uFillTx/>
                          <a:latin typeface="メイリオ" panose="020B0604030504040204" pitchFamily="50" charset="-128"/>
                          <a:ea typeface="+mn-ea"/>
                          <a:cs typeface="+mn-cs"/>
                        </a:rPr>
                        <a:t>日コース</a:t>
                      </a:r>
                      <a:r>
                        <a:rPr kumimoji="1" lang="en-US" altLang="ja-JP" sz="1400" b="1" i="0" u="none" strike="noStrike" kern="1200" cap="none" spc="0" normalizeH="0" baseline="0" noProof="0" dirty="0">
                          <a:ln>
                            <a:noFill/>
                          </a:ln>
                          <a:solidFill>
                            <a:srgbClr val="FF0000"/>
                          </a:solidFill>
                          <a:effectLst/>
                          <a:uLnTx/>
                          <a:uFillTx/>
                          <a:latin typeface="メイリオ" panose="020B0604030504040204" pitchFamily="50" charset="-128"/>
                          <a:ea typeface="+mn-ea"/>
                          <a:cs typeface="+mn-cs"/>
                        </a:rPr>
                        <a:t>6,000</a:t>
                      </a:r>
                      <a:r>
                        <a:rPr kumimoji="1" lang="ja-JP" altLang="en-US" sz="1400" b="1" i="0" u="none" strike="noStrike" kern="1200" cap="none" spc="0" normalizeH="0" baseline="0" noProof="0" dirty="0">
                          <a:ln>
                            <a:noFill/>
                          </a:ln>
                          <a:solidFill>
                            <a:srgbClr val="FF0000"/>
                          </a:solidFill>
                          <a:effectLst/>
                          <a:uLnTx/>
                          <a:uFillTx/>
                          <a:latin typeface="メイリオ" panose="020B0604030504040204" pitchFamily="50" charset="-128"/>
                          <a:ea typeface="+mn-ea"/>
                          <a:cs typeface="+mn-cs"/>
                        </a:rPr>
                        <a:t>円</a:t>
                      </a:r>
                      <a:r>
                        <a:rPr kumimoji="1" lang="en-US" altLang="ja-JP" sz="1400" b="1" i="0" u="none" strike="noStrike" kern="1200" cap="none" spc="0" normalizeH="0" baseline="0" noProof="0" dirty="0">
                          <a:ln>
                            <a:noFill/>
                          </a:ln>
                          <a:solidFill>
                            <a:srgbClr val="FF0000"/>
                          </a:solidFill>
                          <a:effectLst/>
                          <a:uLnTx/>
                          <a:uFillTx/>
                          <a:latin typeface="メイリオ" panose="020B0604030504040204" pitchFamily="50" charset="-128"/>
                          <a:ea typeface="+mn-ea"/>
                          <a:cs typeface="+mn-cs"/>
                        </a:rPr>
                        <a:t>/</a:t>
                      </a:r>
                      <a:r>
                        <a:rPr kumimoji="1" lang="ja-JP" altLang="en-US" sz="1400" b="1" i="0" u="none" strike="noStrike" kern="1200" cap="none" spc="0" normalizeH="0" baseline="0" noProof="0" dirty="0">
                          <a:ln>
                            <a:noFill/>
                          </a:ln>
                          <a:solidFill>
                            <a:srgbClr val="FF0000"/>
                          </a:solidFill>
                          <a:effectLst/>
                          <a:uLnTx/>
                          <a:uFillTx/>
                          <a:latin typeface="メイリオ" panose="020B0604030504040204" pitchFamily="50" charset="-128"/>
                          <a:ea typeface="+mn-ea"/>
                          <a:cs typeface="+mn-cs"/>
                        </a:rPr>
                        <a:t>名　</a:t>
                      </a: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（財団賛助会員企業は半額）</a:t>
                      </a:r>
                      <a:endPar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88657120"/>
                  </a:ext>
                </a:extLst>
              </a:tr>
            </a:tbl>
          </a:graphicData>
        </a:graphic>
      </p:graphicFrame>
      <p:grpSp>
        <p:nvGrpSpPr>
          <p:cNvPr id="2" name="グループ化 1">
            <a:extLst>
              <a:ext uri="{FF2B5EF4-FFF2-40B4-BE49-F238E27FC236}">
                <a16:creationId xmlns:a16="http://schemas.microsoft.com/office/drawing/2014/main" id="{D7AC497C-FACE-487C-AE6E-EB66DC34A1A8}"/>
              </a:ext>
            </a:extLst>
          </p:cNvPr>
          <p:cNvGrpSpPr/>
          <p:nvPr/>
        </p:nvGrpSpPr>
        <p:grpSpPr>
          <a:xfrm>
            <a:off x="7104267" y="4919577"/>
            <a:ext cx="1964535" cy="499714"/>
            <a:chOff x="7104267" y="4854431"/>
            <a:chExt cx="1964535" cy="499714"/>
          </a:xfrm>
        </p:grpSpPr>
        <p:sp>
          <p:nvSpPr>
            <p:cNvPr id="23" name="吹き出し: 円形 22">
              <a:extLst>
                <a:ext uri="{FF2B5EF4-FFF2-40B4-BE49-F238E27FC236}">
                  <a16:creationId xmlns:a16="http://schemas.microsoft.com/office/drawing/2014/main" id="{61FF0D3C-8D91-4BBC-92F9-1245DE87870D}"/>
                </a:ext>
              </a:extLst>
            </p:cNvPr>
            <p:cNvSpPr/>
            <p:nvPr/>
          </p:nvSpPr>
          <p:spPr>
            <a:xfrm>
              <a:off x="7104267" y="4882067"/>
              <a:ext cx="1930667" cy="472078"/>
            </a:xfrm>
            <a:prstGeom prst="wedgeEllipseCallout">
              <a:avLst>
                <a:gd name="adj1" fmla="val -122255"/>
                <a:gd name="adj2" fmla="val 48223"/>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solidFill>
                  <a:srgbClr val="FF0000"/>
                </a:solidFill>
              </a:endParaRPr>
            </a:p>
          </p:txBody>
        </p:sp>
        <p:sp>
          <p:nvSpPr>
            <p:cNvPr id="24" name="正方形/長方形 23">
              <a:extLst>
                <a:ext uri="{FF2B5EF4-FFF2-40B4-BE49-F238E27FC236}">
                  <a16:creationId xmlns:a16="http://schemas.microsoft.com/office/drawing/2014/main" id="{5C5B79F0-0329-4B6F-911B-48321D8A0B37}"/>
                </a:ext>
              </a:extLst>
            </p:cNvPr>
            <p:cNvSpPr/>
            <p:nvPr/>
          </p:nvSpPr>
          <p:spPr>
            <a:xfrm>
              <a:off x="7119724" y="4854431"/>
              <a:ext cx="1949078" cy="3881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gn="ctr">
                <a:lnSpc>
                  <a:spcPts val="2400"/>
                </a:lnSpc>
              </a:pPr>
              <a:r>
                <a:rPr lang="en-US" altLang="ja-JP" sz="1000" dirty="0">
                  <a:solidFill>
                    <a:srgbClr val="FF0000"/>
                  </a:solidFill>
                  <a:latin typeface="+mn-ea"/>
                </a:rPr>
                <a:t>※</a:t>
              </a:r>
              <a:r>
                <a:rPr lang="ja-JP" altLang="en-US" sz="1000" dirty="0">
                  <a:solidFill>
                    <a:srgbClr val="FF0000"/>
                  </a:solidFill>
                  <a:latin typeface="+mn-ea"/>
                </a:rPr>
                <a:t>「原価管理」のみ募集中</a:t>
              </a:r>
            </a:p>
          </p:txBody>
        </p:sp>
      </p:grpSp>
      <p:grpSp>
        <p:nvGrpSpPr>
          <p:cNvPr id="25" name="グループ化 24">
            <a:extLst>
              <a:ext uri="{FF2B5EF4-FFF2-40B4-BE49-F238E27FC236}">
                <a16:creationId xmlns:a16="http://schemas.microsoft.com/office/drawing/2014/main" id="{45F0EDA7-7A51-4990-BC81-7CB2F5FD07F6}"/>
              </a:ext>
            </a:extLst>
          </p:cNvPr>
          <p:cNvGrpSpPr/>
          <p:nvPr/>
        </p:nvGrpSpPr>
        <p:grpSpPr>
          <a:xfrm>
            <a:off x="4398069" y="3764573"/>
            <a:ext cx="1049866" cy="404420"/>
            <a:chOff x="9971132" y="3118567"/>
            <a:chExt cx="959335" cy="606766"/>
          </a:xfrm>
        </p:grpSpPr>
        <p:sp>
          <p:nvSpPr>
            <p:cNvPr id="27" name="吹き出し: 円形 26">
              <a:extLst>
                <a:ext uri="{FF2B5EF4-FFF2-40B4-BE49-F238E27FC236}">
                  <a16:creationId xmlns:a16="http://schemas.microsoft.com/office/drawing/2014/main" id="{B74B9B5C-C6BB-40BC-B77D-E025CCA5A8B4}"/>
                </a:ext>
              </a:extLst>
            </p:cNvPr>
            <p:cNvSpPr/>
            <p:nvPr/>
          </p:nvSpPr>
          <p:spPr>
            <a:xfrm>
              <a:off x="9971132" y="3227218"/>
              <a:ext cx="959335" cy="498115"/>
            </a:xfrm>
            <a:prstGeom prst="wedgeEllipseCallout">
              <a:avLst>
                <a:gd name="adj1" fmla="val -65375"/>
                <a:gd name="adj2" fmla="val -22653"/>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solidFill>
                  <a:srgbClr val="FF0000"/>
                </a:solidFill>
              </a:endParaRPr>
            </a:p>
          </p:txBody>
        </p:sp>
        <p:sp>
          <p:nvSpPr>
            <p:cNvPr id="28" name="正方形/長方形 27">
              <a:extLst>
                <a:ext uri="{FF2B5EF4-FFF2-40B4-BE49-F238E27FC236}">
                  <a16:creationId xmlns:a16="http://schemas.microsoft.com/office/drawing/2014/main" id="{DB6F8C4C-522D-4251-AA41-73A44F04256B}"/>
                </a:ext>
              </a:extLst>
            </p:cNvPr>
            <p:cNvSpPr/>
            <p:nvPr/>
          </p:nvSpPr>
          <p:spPr>
            <a:xfrm>
              <a:off x="9971132" y="3118567"/>
              <a:ext cx="916698" cy="5823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gn="ctr">
                <a:lnSpc>
                  <a:spcPts val="2400"/>
                </a:lnSpc>
              </a:pPr>
              <a:r>
                <a:rPr lang="en-US" altLang="ja-JP" sz="1000" dirty="0">
                  <a:solidFill>
                    <a:srgbClr val="FF0000"/>
                  </a:solidFill>
                  <a:latin typeface="+mn-ea"/>
                </a:rPr>
                <a:t>※</a:t>
              </a:r>
              <a:r>
                <a:rPr lang="ja-JP" altLang="en-US" sz="1000" dirty="0">
                  <a:solidFill>
                    <a:srgbClr val="FF0000"/>
                  </a:solidFill>
                  <a:latin typeface="+mn-ea"/>
                </a:rPr>
                <a:t>募集中</a:t>
              </a:r>
            </a:p>
          </p:txBody>
        </p:sp>
      </p:grpSp>
    </p:spTree>
    <p:extLst>
      <p:ext uri="{BB962C8B-B14F-4D97-AF65-F5344CB8AC3E}">
        <p14:creationId xmlns:p14="http://schemas.microsoft.com/office/powerpoint/2010/main" val="2385282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0"/>
            <a:ext cx="9144000" cy="5486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③人材育成・人材導入したい！</a:t>
            </a:r>
            <a:endParaRPr kumimoji="1" lang="ja-JP" altLang="en-US" sz="20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14" name="正方形/長方形 13"/>
          <p:cNvSpPr/>
          <p:nvPr/>
        </p:nvSpPr>
        <p:spPr>
          <a:xfrm>
            <a:off x="68802" y="1084173"/>
            <a:ext cx="9000000" cy="5400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defRPr/>
            </a:pPr>
            <a:r>
              <a:rPr lang="ja-JP" altLang="en-US" sz="1600" dirty="0">
                <a:solidFill>
                  <a:prstClr val="black"/>
                </a:solidFill>
                <a:ea typeface="ＭＳ Ｐゴシック" panose="020B0600070205080204" pitchFamily="50" charset="-128"/>
              </a:rPr>
              <a:t>　</a:t>
            </a:r>
            <a:endParaRPr lang="en-US" altLang="ja-JP" sz="1600" dirty="0">
              <a:solidFill>
                <a:prstClr val="black"/>
              </a:solidFill>
              <a:ea typeface="ＭＳ Ｐゴシック" panose="020B0600070205080204" pitchFamily="50" charset="-128"/>
            </a:endParaRPr>
          </a:p>
          <a:p>
            <a:pPr lvl="0">
              <a:defRPr/>
            </a:pPr>
            <a:r>
              <a:rPr lang="ja-JP" altLang="en-US" sz="1600" dirty="0">
                <a:solidFill>
                  <a:prstClr val="black"/>
                </a:solidFill>
                <a:latin typeface="Meiryo UI" panose="020B0604030504040204" pitchFamily="50" charset="-128"/>
                <a:ea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r>
              <a:rPr lang="ja-JP" altLang="en-US" sz="1600" dirty="0">
                <a:solidFill>
                  <a:prstClr val="black"/>
                </a:solidFill>
                <a:latin typeface="Meiryo UI" panose="020B0604030504040204" pitchFamily="50" charset="-128"/>
                <a:ea typeface="Meiryo UI" panose="020B0604030504040204" pitchFamily="50" charset="-128"/>
              </a:rPr>
              <a:t>　 製造事業者を対象に、自社の現場で生産性向上等の改善活動をけん引する</a:t>
            </a:r>
            <a:r>
              <a:rPr lang="en-US" altLang="ja-JP" sz="1600" dirty="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現場リーダー</a:t>
            </a:r>
            <a:r>
              <a:rPr lang="en-US" altLang="ja-JP" sz="1600" dirty="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を育成します。</a:t>
            </a: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r>
              <a:rPr lang="ja-JP" altLang="en-US" sz="1600" dirty="0">
                <a:solidFill>
                  <a:prstClr val="black"/>
                </a:solidFill>
                <a:latin typeface="Meiryo UI" panose="020B0604030504040204" pitchFamily="50" charset="-128"/>
                <a:ea typeface="Meiryo UI" panose="020B0604030504040204" pitchFamily="50" charset="-128"/>
              </a:rPr>
              <a:t>　 座学では、現場リーダーが備えるべき基礎知識や現場の課題分析、改善の手法、製造業にとっての</a:t>
            </a:r>
            <a:r>
              <a:rPr lang="en-US" altLang="ja-JP" sz="1600" dirty="0">
                <a:solidFill>
                  <a:prstClr val="black"/>
                </a:solidFill>
                <a:latin typeface="Meiryo UI" panose="020B0604030504040204" pitchFamily="50" charset="-128"/>
                <a:ea typeface="Meiryo UI" panose="020B0604030504040204" pitchFamily="50" charset="-128"/>
              </a:rPr>
              <a:t>DX</a:t>
            </a:r>
            <a:r>
              <a:rPr lang="ja-JP" altLang="en-US" sz="1600" dirty="0">
                <a:solidFill>
                  <a:prstClr val="black"/>
                </a:solidFill>
                <a:latin typeface="Meiryo UI" panose="020B0604030504040204" pitchFamily="50" charset="-128"/>
                <a:ea typeface="Meiryo UI" panose="020B0604030504040204" pitchFamily="50" charset="-128"/>
              </a:rPr>
              <a:t>などを学習します。</a:t>
            </a: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r>
              <a:rPr lang="ja-JP" altLang="en-US" sz="1600" dirty="0">
                <a:solidFill>
                  <a:prstClr val="black"/>
                </a:solidFill>
                <a:latin typeface="Meiryo UI" panose="020B0604030504040204" pitchFamily="50" charset="-128"/>
                <a:ea typeface="Meiryo UI" panose="020B0604030504040204" pitchFamily="50" charset="-128"/>
              </a:rPr>
              <a:t>　また、座学の学習内容を実践する力をつけるため、製造現場において実習を行い、自社での改善計画を策定します。</a:t>
            </a: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r>
              <a:rPr lang="ja-JP" altLang="en-US" sz="1600" dirty="0">
                <a:solidFill>
                  <a:prstClr val="black"/>
                </a:solidFill>
                <a:latin typeface="Meiryo UI" panose="020B0604030504040204" pitchFamily="50" charset="-128"/>
                <a:ea typeface="Meiryo UI" panose="020B0604030504040204" pitchFamily="50" charset="-128"/>
              </a:rPr>
              <a:t>　社内定着を図るため、</a:t>
            </a:r>
            <a:r>
              <a:rPr lang="en-US" altLang="ja-JP" sz="1600" dirty="0">
                <a:solidFill>
                  <a:prstClr val="black"/>
                </a:solidFill>
                <a:latin typeface="Meiryo UI" panose="020B0604030504040204" pitchFamily="50" charset="-128"/>
                <a:ea typeface="Meiryo UI" panose="020B0604030504040204" pitchFamily="50" charset="-128"/>
              </a:rPr>
              <a:t>1</a:t>
            </a:r>
            <a:r>
              <a:rPr lang="ja-JP" altLang="en-US" sz="1600" dirty="0">
                <a:solidFill>
                  <a:prstClr val="black"/>
                </a:solidFill>
                <a:latin typeface="Meiryo UI" panose="020B0604030504040204" pitchFamily="50" charset="-128"/>
                <a:ea typeface="Meiryo UI" panose="020B0604030504040204" pitchFamily="50" charset="-128"/>
              </a:rPr>
              <a:t>社複数名での受講を推奨しています。</a:t>
            </a: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r>
              <a:rPr lang="ja-JP" altLang="en-US" sz="1600" dirty="0">
                <a:solidFill>
                  <a:prstClr val="black"/>
                </a:solidFill>
                <a:latin typeface="Meiryo UI" panose="020B0604030504040204" pitchFamily="50" charset="-128"/>
                <a:ea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r>
              <a:rPr lang="ja-JP" altLang="en-US" sz="1600" dirty="0">
                <a:solidFill>
                  <a:prstClr val="black"/>
                </a:solidFill>
                <a:ea typeface="ＭＳ Ｐゴシック" panose="020B060007020508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r>
              <a:rPr lang="ja-JP" altLang="en-US" sz="1600" dirty="0">
                <a:solidFill>
                  <a:prstClr val="black"/>
                </a:solidFill>
                <a:ea typeface="ＭＳ Ｐゴシック" panose="020B060007020508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endParaRPr>
          </a:p>
        </p:txBody>
      </p:sp>
      <p:sp>
        <p:nvSpPr>
          <p:cNvPr id="17" name="スライド番号プレースホルダー 7"/>
          <p:cNvSpPr>
            <a:spLocks noGrp="1"/>
          </p:cNvSpPr>
          <p:nvPr>
            <p:ph type="sldNum" sz="quarter" idx="12"/>
          </p:nvPr>
        </p:nvSpPr>
        <p:spPr>
          <a:xfrm>
            <a:off x="8636802" y="6534000"/>
            <a:ext cx="432000" cy="324000"/>
          </a:xfrm>
        </p:spPr>
        <p:txBody>
          <a:bodyPr/>
          <a:lstStyle/>
          <a:p>
            <a:r>
              <a:rPr kumimoji="1" lang="en-US" altLang="ja-JP" dirty="0"/>
              <a:t>4</a:t>
            </a:r>
            <a:endParaRPr kumimoji="1" lang="ja-JP" altLang="en-US" dirty="0"/>
          </a:p>
        </p:txBody>
      </p:sp>
      <p:sp>
        <p:nvSpPr>
          <p:cNvPr id="26" name="正方形/長方形 25"/>
          <p:cNvSpPr/>
          <p:nvPr/>
        </p:nvSpPr>
        <p:spPr>
          <a:xfrm>
            <a:off x="68802" y="608022"/>
            <a:ext cx="3945414" cy="426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gn="ctr"/>
            <a:r>
              <a:rPr lang="ja-JP" altLang="en-US" sz="2000" b="1" dirty="0">
                <a:solidFill>
                  <a:schemeClr val="bg1"/>
                </a:solidFill>
                <a:latin typeface="游ゴシック" panose="020B0400000000000000" pitchFamily="50" charset="-128"/>
              </a:rPr>
              <a:t>わかやま生産性向上スクール</a:t>
            </a:r>
            <a:endParaRPr lang="ja-JP" altLang="en-US" sz="2000" b="1" dirty="0">
              <a:solidFill>
                <a:schemeClr val="bg1"/>
              </a:solidFill>
              <a:latin typeface="游ゴシック" panose="020B0400000000000000" pitchFamily="50" charset="-128"/>
              <a:ea typeface="游ゴシック" panose="020B0400000000000000"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385428118"/>
              </p:ext>
            </p:extLst>
          </p:nvPr>
        </p:nvGraphicFramePr>
        <p:xfrm>
          <a:off x="698802" y="3289880"/>
          <a:ext cx="7740000" cy="1828800"/>
        </p:xfrm>
        <a:graphic>
          <a:graphicData uri="http://schemas.openxmlformats.org/drawingml/2006/table">
            <a:tbl>
              <a:tblPr>
                <a:tableStyleId>{5C22544A-7EE6-4342-B048-85BDC9FD1C3A}</a:tableStyleId>
              </a:tblPr>
              <a:tblGrid>
                <a:gridCol w="1485512">
                  <a:extLst>
                    <a:ext uri="{9D8B030D-6E8A-4147-A177-3AD203B41FA5}">
                      <a16:colId xmlns:a16="http://schemas.microsoft.com/office/drawing/2014/main" val="2117671058"/>
                    </a:ext>
                  </a:extLst>
                </a:gridCol>
                <a:gridCol w="6254488">
                  <a:extLst>
                    <a:ext uri="{9D8B030D-6E8A-4147-A177-3AD203B41FA5}">
                      <a16:colId xmlns:a16="http://schemas.microsoft.com/office/drawing/2014/main" val="2726663097"/>
                    </a:ext>
                  </a:extLst>
                </a:gridCol>
              </a:tblGrid>
              <a:tr h="288032">
                <a:tc>
                  <a:txBody>
                    <a:bodyPr/>
                    <a:lstStyle/>
                    <a:p>
                      <a:pPr algn="ctr">
                        <a:lnSpc>
                          <a:spcPts val="1800"/>
                        </a:lnSpc>
                      </a:pPr>
                      <a:r>
                        <a:rPr kumimoji="1" lang="ja-JP" altLang="en-US" sz="1400" dirty="0">
                          <a:latin typeface="メイリオ" panose="020B0604030504040204" pitchFamily="50" charset="-128"/>
                          <a:ea typeface="メイリオ" panose="020B0604030504040204" pitchFamily="50" charset="-128"/>
                        </a:rPr>
                        <a:t>対象者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一定の現場経験を積んだ意欲的な中堅～リーダー候補社員</a:t>
                      </a:r>
                      <a:endPar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0710222"/>
                  </a:ext>
                </a:extLst>
              </a:tr>
              <a:tr h="288032">
                <a:tc>
                  <a:txBody>
                    <a:bodyPr/>
                    <a:lstStyle/>
                    <a:p>
                      <a:pPr algn="ctr">
                        <a:lnSpc>
                          <a:spcPts val="1800"/>
                        </a:lnSpc>
                      </a:pPr>
                      <a:r>
                        <a:rPr kumimoji="1" lang="ja-JP" altLang="en-US" sz="1400" dirty="0">
                          <a:latin typeface="メイリオ" panose="020B0604030504040204" pitchFamily="50" charset="-128"/>
                          <a:ea typeface="メイリオ" panose="020B0604030504040204" pitchFamily="50" charset="-128"/>
                        </a:rPr>
                        <a:t>公募期間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５月２０日～６月２１日　</a:t>
                      </a:r>
                      <a:r>
                        <a:rPr kumimoji="1" lang="en-US" altLang="ja-JP" sz="1000" b="0" i="0" u="none" strike="noStrike" kern="1200" cap="none" spc="0" normalizeH="0" baseline="0" noProof="0" dirty="0">
                          <a:ln>
                            <a:noFill/>
                          </a:ln>
                          <a:solidFill>
                            <a:srgbClr val="FF0000"/>
                          </a:solidFill>
                          <a:effectLst/>
                          <a:uLnTx/>
                          <a:uFillTx/>
                          <a:latin typeface="+mn-ea"/>
                          <a:ea typeface="+mn-ea"/>
                          <a:cs typeface="+mn-cs"/>
                        </a:rPr>
                        <a:t>※</a:t>
                      </a:r>
                      <a:r>
                        <a:rPr kumimoji="1" lang="ja-JP" altLang="en-US" sz="1000" b="0" i="0" u="none" strike="noStrike" kern="1200" cap="none" spc="0" normalizeH="0" baseline="0" noProof="0" dirty="0">
                          <a:ln>
                            <a:noFill/>
                          </a:ln>
                          <a:solidFill>
                            <a:srgbClr val="FF0000"/>
                          </a:solidFill>
                          <a:effectLst/>
                          <a:uLnTx/>
                          <a:uFillTx/>
                          <a:latin typeface="+mn-ea"/>
                          <a:ea typeface="+mn-ea"/>
                          <a:cs typeface="+mn-cs"/>
                        </a:rPr>
                        <a:t>募集は終了しました</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1453702"/>
                  </a:ext>
                </a:extLst>
              </a:tr>
              <a:tr h="160020">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1" lang="ja-JP" altLang="en-US" sz="1400" dirty="0">
                          <a:latin typeface="メイリオ" panose="020B0604030504040204" pitchFamily="50" charset="-128"/>
                          <a:ea typeface="+mn-ea"/>
                        </a:rPr>
                        <a:t>受講期間</a:t>
                      </a:r>
                      <a:endParaRPr kumimoji="1" lang="ja-JP" altLang="en-US" sz="14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400" b="0" u="none" dirty="0">
                          <a:solidFill>
                            <a:schemeClr val="tx1"/>
                          </a:solidFill>
                          <a:latin typeface="+mn-ea"/>
                          <a:ea typeface="+mn-ea"/>
                        </a:rPr>
                        <a:t>７月４日～１２月１９日</a:t>
                      </a:r>
                      <a:endParaRPr lang="en-US" altLang="ja-JP" sz="1400" b="0" u="none" dirty="0">
                        <a:solidFill>
                          <a:schemeClr val="tx1"/>
                        </a:solidFill>
                        <a:latin typeface="+mn-ea"/>
                        <a:ea typeface="+mn-ea"/>
                      </a:endParaRPr>
                    </a:p>
                    <a:p>
                      <a:pPr marL="0" marR="0" lvl="0" indent="0" algn="l" defTabSz="914400" rtl="0" eaLnBrk="1" fontAlgn="auto" latinLnBrk="0" hangingPunct="1">
                        <a:lnSpc>
                          <a:spcPts val="1800"/>
                        </a:lnSpc>
                        <a:spcBef>
                          <a:spcPts val="0"/>
                        </a:spcBef>
                        <a:spcAft>
                          <a:spcPts val="0"/>
                        </a:spcAft>
                        <a:buClrTx/>
                        <a:buSzTx/>
                        <a:buFontTx/>
                        <a:buNone/>
                        <a:tabLst/>
                        <a:defRPr/>
                      </a:pPr>
                      <a:r>
                        <a:rPr lang="ja-JP" altLang="en-US" sz="1400" b="0" dirty="0">
                          <a:solidFill>
                            <a:schemeClr val="tx1"/>
                          </a:solidFill>
                          <a:latin typeface="+mn-ea"/>
                          <a:ea typeface="+mn-ea"/>
                        </a:rPr>
                        <a:t>（</a:t>
                      </a:r>
                      <a:r>
                        <a:rPr kumimoji="1" lang="ja-JP" altLang="en-US" sz="1400" b="0" i="0" kern="1200" dirty="0">
                          <a:solidFill>
                            <a:schemeClr val="dk1"/>
                          </a:solidFill>
                          <a:effectLst/>
                          <a:latin typeface="+mn-ea"/>
                          <a:ea typeface="+mn-ea"/>
                          <a:cs typeface="+mn-cs"/>
                        </a:rPr>
                        <a:t>座学 約１１日間 ／ 現場実習 約９日間 ／ 報告会・修了式 各１日間</a:t>
                      </a:r>
                      <a:r>
                        <a:rPr lang="ja-JP" altLang="en-US" sz="1400" b="0" dirty="0">
                          <a:solidFill>
                            <a:schemeClr val="tx1"/>
                          </a:solidFill>
                          <a:latin typeface="+mn-ea"/>
                          <a:ea typeface="+mn-ea"/>
                        </a:rPr>
                        <a:t>）</a:t>
                      </a:r>
                      <a:endParaRPr kumimoji="1" lang="en-US" altLang="ja-JP" sz="1400" b="0" i="0" u="none" strike="noStrike" kern="1200" cap="none" spc="0" normalizeH="0" baseline="0" noProof="0" dirty="0">
                        <a:ln>
                          <a:noFill/>
                        </a:ln>
                        <a:solidFill>
                          <a:schemeClr val="tx1"/>
                        </a:solidFill>
                        <a:effectLst/>
                        <a:uLnTx/>
                        <a:uFillTx/>
                        <a:latin typeface="+mn-ea"/>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1682541"/>
                  </a:ext>
                </a:extLst>
              </a:tr>
              <a:tr h="160020">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1" lang="ja-JP" altLang="en-US" sz="1400" dirty="0">
                          <a:latin typeface="メイリオ" panose="020B0604030504040204" pitchFamily="50" charset="-128"/>
                          <a:ea typeface="+mn-ea"/>
                        </a:rPr>
                        <a:t>受講社数</a:t>
                      </a:r>
                      <a:endParaRPr kumimoji="1" lang="ja-JP" altLang="en-US" sz="14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５社程度（１社あたり５名を上限として複数名受講を推奨）</a:t>
                      </a:r>
                      <a:endPar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4044151"/>
                  </a:ext>
                </a:extLst>
              </a:tr>
              <a:tr h="320040">
                <a:tc>
                  <a:txBody>
                    <a:bodyPr/>
                    <a:lstStyle/>
                    <a:p>
                      <a:pPr marL="0" marR="0" lvl="0" indent="0" algn="ctr" defTabSz="914400" rtl="0" eaLnBrk="1" fontAlgn="auto" latinLnBrk="0" hangingPunct="1">
                        <a:lnSpc>
                          <a:spcPts val="1800"/>
                        </a:lnSpc>
                        <a:spcBef>
                          <a:spcPts val="0"/>
                        </a:spcBef>
                        <a:spcAft>
                          <a:spcPts val="0"/>
                        </a:spcAft>
                        <a:buClrTx/>
                        <a:buSzTx/>
                        <a:buFontTx/>
                        <a:buNone/>
                        <a:tabLst/>
                        <a:defRPr/>
                      </a:pPr>
                      <a:r>
                        <a:rPr kumimoji="1" lang="ja-JP" altLang="en-US" sz="1400" dirty="0">
                          <a:latin typeface="メイリオ" panose="020B0604030504040204" pitchFamily="50" charset="-128"/>
                          <a:ea typeface="+mn-ea"/>
                        </a:rPr>
                        <a:t>費用</a:t>
                      </a:r>
                      <a:endPar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FF0000"/>
                          </a:solidFill>
                          <a:effectLst/>
                          <a:uLnTx/>
                          <a:uFillTx/>
                          <a:latin typeface="メイリオ" panose="020B0604030504040204" pitchFamily="50" charset="-128"/>
                          <a:ea typeface="+mn-ea"/>
                          <a:cs typeface="+mn-cs"/>
                        </a:rPr>
                        <a:t>２０万円</a:t>
                      </a:r>
                      <a:r>
                        <a:rPr kumimoji="1" lang="en-US" altLang="ja-JP" sz="1400" b="1" i="0" u="none" strike="noStrike" kern="1200" cap="none" spc="0" normalizeH="0" baseline="0" noProof="0" dirty="0">
                          <a:ln>
                            <a:noFill/>
                          </a:ln>
                          <a:solidFill>
                            <a:srgbClr val="FF0000"/>
                          </a:solidFill>
                          <a:effectLst/>
                          <a:uLnTx/>
                          <a:uFillTx/>
                          <a:latin typeface="メイリオ" panose="020B0604030504040204" pitchFamily="50" charset="-128"/>
                          <a:ea typeface="+mn-ea"/>
                          <a:cs typeface="+mn-cs"/>
                        </a:rPr>
                        <a:t>/</a:t>
                      </a:r>
                      <a:r>
                        <a:rPr kumimoji="1" lang="ja-JP" altLang="en-US" sz="1400" b="1" i="0" u="none" strike="noStrike" kern="1200" cap="none" spc="0" normalizeH="0" baseline="0" noProof="0" dirty="0">
                          <a:ln>
                            <a:noFill/>
                          </a:ln>
                          <a:solidFill>
                            <a:srgbClr val="FF0000"/>
                          </a:solidFill>
                          <a:effectLst/>
                          <a:uLnTx/>
                          <a:uFillTx/>
                          <a:latin typeface="メイリオ" panose="020B0604030504040204" pitchFamily="50" charset="-128"/>
                          <a:ea typeface="+mn-ea"/>
                          <a:cs typeface="+mn-cs"/>
                        </a:rPr>
                        <a:t>社</a:t>
                      </a:r>
                      <a:endPar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8657120"/>
                  </a:ext>
                </a:extLst>
              </a:tr>
            </a:tbl>
          </a:graphicData>
        </a:graphic>
      </p:graphicFrame>
      <p:graphicFrame>
        <p:nvGraphicFramePr>
          <p:cNvPr id="11" name="表 10"/>
          <p:cNvGraphicFramePr>
            <a:graphicFrameLocks noGrp="1"/>
          </p:cNvGraphicFramePr>
          <p:nvPr/>
        </p:nvGraphicFramePr>
        <p:xfrm>
          <a:off x="3383280" y="1132010"/>
          <a:ext cx="5616000" cy="320040"/>
        </p:xfrm>
        <a:graphic>
          <a:graphicData uri="http://schemas.openxmlformats.org/drawingml/2006/table">
            <a:tbl>
              <a:tblPr>
                <a:tableStyleId>{5C22544A-7EE6-4342-B048-85BDC9FD1C3A}</a:tableStyleId>
              </a:tblPr>
              <a:tblGrid>
                <a:gridCol w="594184">
                  <a:extLst>
                    <a:ext uri="{9D8B030D-6E8A-4147-A177-3AD203B41FA5}">
                      <a16:colId xmlns:a16="http://schemas.microsoft.com/office/drawing/2014/main" val="2117671058"/>
                    </a:ext>
                  </a:extLst>
                </a:gridCol>
                <a:gridCol w="5021816">
                  <a:extLst>
                    <a:ext uri="{9D8B030D-6E8A-4147-A177-3AD203B41FA5}">
                      <a16:colId xmlns:a16="http://schemas.microsoft.com/office/drawing/2014/main" val="2726663097"/>
                    </a:ext>
                  </a:extLst>
                </a:gridCol>
              </a:tblGrid>
              <a:tr h="288032">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担当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地域活性化雇用創造プロジェクトチーム（</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073-433-8556</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1273983"/>
                  </a:ext>
                </a:extLst>
              </a:tr>
            </a:tbl>
          </a:graphicData>
        </a:graphic>
      </p:graphicFrame>
    </p:spTree>
    <p:extLst>
      <p:ext uri="{BB962C8B-B14F-4D97-AF65-F5344CB8AC3E}">
        <p14:creationId xmlns:p14="http://schemas.microsoft.com/office/powerpoint/2010/main" val="1553754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0"/>
            <a:ext cx="9144000" cy="5486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④技術開発したい！</a:t>
            </a:r>
            <a:endParaRPr kumimoji="1" lang="ja-JP" altLang="en-US" sz="20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14" name="正方形/長方形 13"/>
          <p:cNvSpPr/>
          <p:nvPr/>
        </p:nvSpPr>
        <p:spPr>
          <a:xfrm>
            <a:off x="68802" y="1084174"/>
            <a:ext cx="9000000" cy="5375893"/>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defRPr/>
            </a:pPr>
            <a:r>
              <a:rPr lang="ja-JP" altLang="en-US" sz="1600" dirty="0">
                <a:solidFill>
                  <a:prstClr val="black"/>
                </a:solidFill>
                <a:latin typeface="Meiryo UI" panose="020B0604030504040204" pitchFamily="50" charset="-128"/>
                <a:ea typeface="Meiryo UI" panose="020B0604030504040204" pitchFamily="50" charset="-128"/>
              </a:rPr>
              <a:t>　中小企業者等が大学・公設試等と連携して行う、ものづくり基盤技術及びサービスの高度化につながる研究開発・事業化に要する経費を補助します。</a:t>
            </a: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endParaRPr lang="en-US" altLang="ja-JP" sz="1600" dirty="0">
              <a:solidFill>
                <a:prstClr val="black"/>
              </a:solidFill>
              <a:latin typeface="Meiryo UI" panose="020B0604030504040204" pitchFamily="50" charset="-128"/>
              <a:ea typeface="Meiryo UI" panose="020B0604030504040204" pitchFamily="50" charset="-128"/>
            </a:endParaRPr>
          </a:p>
          <a:p>
            <a:pPr>
              <a:defRPr/>
            </a:pP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r>
              <a:rPr lang="ja-JP" altLang="en-US" sz="1400" dirty="0">
                <a:solidFill>
                  <a:prstClr val="black"/>
                </a:solidFill>
                <a:latin typeface="Meiryo UI" panose="020B0604030504040204" pitchFamily="50" charset="-128"/>
                <a:ea typeface="Meiryo UI" panose="020B0604030504040204" pitchFamily="50" charset="-128"/>
              </a:rPr>
              <a:t>　</a:t>
            </a:r>
            <a:endParaRPr lang="en-US" altLang="ja-JP" sz="1400" dirty="0">
              <a:solidFill>
                <a:prstClr val="black"/>
              </a:solidFill>
              <a:latin typeface="Meiryo UI" panose="020B0604030504040204" pitchFamily="50" charset="-128"/>
              <a:ea typeface="Meiryo UI" panose="020B0604030504040204" pitchFamily="50" charset="-128"/>
            </a:endParaRPr>
          </a:p>
          <a:p>
            <a:pPr lvl="0">
              <a:defRPr/>
            </a:pPr>
            <a:r>
              <a:rPr lang="ja-JP" altLang="en-US" sz="1400" dirty="0">
                <a:solidFill>
                  <a:prstClr val="black"/>
                </a:solidFill>
                <a:latin typeface="Meiryo UI" panose="020B0604030504040204" pitchFamily="50" charset="-128"/>
                <a:ea typeface="Meiryo UI" panose="020B0604030504040204" pitchFamily="50" charset="-128"/>
              </a:rPr>
              <a:t>　</a:t>
            </a:r>
            <a:endParaRPr lang="en-US" altLang="ja-JP" sz="1400" dirty="0">
              <a:solidFill>
                <a:prstClr val="black"/>
              </a:solidFill>
              <a:latin typeface="Meiryo UI" panose="020B0604030504040204" pitchFamily="50" charset="-128"/>
              <a:ea typeface="Meiryo UI" panose="020B0604030504040204" pitchFamily="50" charset="-128"/>
            </a:endParaRPr>
          </a:p>
          <a:p>
            <a:pPr lvl="0">
              <a:defRPr/>
            </a:pPr>
            <a:endParaRPr lang="en-US" altLang="ja-JP" sz="1400" dirty="0">
              <a:solidFill>
                <a:prstClr val="black"/>
              </a:solidFill>
              <a:latin typeface="Meiryo UI" panose="020B0604030504040204" pitchFamily="50" charset="-128"/>
              <a:ea typeface="Meiryo UI" panose="020B0604030504040204" pitchFamily="50" charset="-128"/>
            </a:endParaRPr>
          </a:p>
          <a:p>
            <a:pPr lvl="0">
              <a:defRPr/>
            </a:pPr>
            <a:r>
              <a:rPr lang="ja-JP" altLang="en-US" sz="1400" dirty="0">
                <a:solidFill>
                  <a:prstClr val="black"/>
                </a:solidFill>
                <a:latin typeface="Meiryo UI" panose="020B0604030504040204" pitchFamily="50" charset="-128"/>
                <a:ea typeface="Meiryo UI" panose="020B0604030504040204" pitchFamily="50" charset="-128"/>
              </a:rPr>
              <a:t>　</a:t>
            </a:r>
            <a:endParaRPr lang="en-US" altLang="ja-JP" sz="1400" dirty="0">
              <a:solidFill>
                <a:prstClr val="black"/>
              </a:solidFill>
              <a:latin typeface="Meiryo UI" panose="020B0604030504040204" pitchFamily="50" charset="-128"/>
              <a:ea typeface="Meiryo UI" panose="020B0604030504040204" pitchFamily="50" charset="-128"/>
            </a:endParaRPr>
          </a:p>
          <a:p>
            <a:pPr lvl="0">
              <a:defRPr/>
            </a:pPr>
            <a:r>
              <a:rPr lang="ja-JP" altLang="en-US" sz="1400" dirty="0">
                <a:solidFill>
                  <a:prstClr val="black"/>
                </a:solidFill>
                <a:latin typeface="Meiryo UI" panose="020B0604030504040204" pitchFamily="50" charset="-128"/>
                <a:ea typeface="Meiryo UI" panose="020B0604030504040204" pitchFamily="50" charset="-128"/>
              </a:rPr>
              <a:t>　</a:t>
            </a:r>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20" name="正方形/長方形 19"/>
          <p:cNvSpPr/>
          <p:nvPr/>
        </p:nvSpPr>
        <p:spPr>
          <a:xfrm>
            <a:off x="68801" y="605345"/>
            <a:ext cx="5112000" cy="426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gn="ctr"/>
            <a:r>
              <a:rPr lang="ja-JP" altLang="en-US" sz="2000" b="1" dirty="0">
                <a:solidFill>
                  <a:schemeClr val="bg1"/>
                </a:solidFill>
                <a:latin typeface="+mn-ea"/>
              </a:rPr>
              <a:t>成長型中小企業等研究開発支援</a:t>
            </a:r>
            <a:r>
              <a:rPr lang="en-US" altLang="ja-JP" sz="2000" b="1" dirty="0">
                <a:solidFill>
                  <a:schemeClr val="bg1"/>
                </a:solidFill>
                <a:latin typeface="+mn-ea"/>
              </a:rPr>
              <a:t>(Go-Tech)</a:t>
            </a:r>
            <a:endParaRPr lang="ja-JP" altLang="en-US" sz="2000" b="1" dirty="0">
              <a:solidFill>
                <a:schemeClr val="bg1"/>
              </a:solidFill>
              <a:latin typeface="+mn-ea"/>
            </a:endParaRPr>
          </a:p>
        </p:txBody>
      </p:sp>
      <p:sp>
        <p:nvSpPr>
          <p:cNvPr id="17" name="スライド番号プレースホルダー 7"/>
          <p:cNvSpPr>
            <a:spLocks noGrp="1"/>
          </p:cNvSpPr>
          <p:nvPr>
            <p:ph type="sldNum" sz="quarter" idx="12"/>
          </p:nvPr>
        </p:nvSpPr>
        <p:spPr>
          <a:xfrm>
            <a:off x="8636802" y="6534000"/>
            <a:ext cx="432000" cy="324000"/>
          </a:xfrm>
        </p:spPr>
        <p:txBody>
          <a:bodyPr/>
          <a:lstStyle/>
          <a:p>
            <a:r>
              <a:rPr kumimoji="1" lang="en-US" altLang="ja-JP" dirty="0"/>
              <a:t>5</a:t>
            </a:r>
            <a:endParaRPr kumimoji="1" lang="ja-JP" altLang="en-US" dirty="0"/>
          </a:p>
        </p:txBody>
      </p:sp>
      <p:graphicFrame>
        <p:nvGraphicFramePr>
          <p:cNvPr id="12" name="表 11"/>
          <p:cNvGraphicFramePr>
            <a:graphicFrameLocks noGrp="1"/>
          </p:cNvGraphicFramePr>
          <p:nvPr/>
        </p:nvGraphicFramePr>
        <p:xfrm>
          <a:off x="5340096" y="711951"/>
          <a:ext cx="3655544" cy="320040"/>
        </p:xfrm>
        <a:graphic>
          <a:graphicData uri="http://schemas.openxmlformats.org/drawingml/2006/table">
            <a:tbl>
              <a:tblPr>
                <a:tableStyleId>{5C22544A-7EE6-4342-B048-85BDC9FD1C3A}</a:tableStyleId>
              </a:tblPr>
              <a:tblGrid>
                <a:gridCol w="701604">
                  <a:extLst>
                    <a:ext uri="{9D8B030D-6E8A-4147-A177-3AD203B41FA5}">
                      <a16:colId xmlns:a16="http://schemas.microsoft.com/office/drawing/2014/main" val="2117671058"/>
                    </a:ext>
                  </a:extLst>
                </a:gridCol>
                <a:gridCol w="2953940">
                  <a:extLst>
                    <a:ext uri="{9D8B030D-6E8A-4147-A177-3AD203B41FA5}">
                      <a16:colId xmlns:a16="http://schemas.microsoft.com/office/drawing/2014/main" val="2726663097"/>
                    </a:ext>
                  </a:extLst>
                </a:gridCol>
              </a:tblGrid>
              <a:tr h="288032">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担当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テクノ振興班（</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073-432-5122</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1273983"/>
                  </a:ext>
                </a:extLst>
              </a:tr>
            </a:tbl>
          </a:graphicData>
        </a:graphic>
      </p:graphicFrame>
      <p:sp>
        <p:nvSpPr>
          <p:cNvPr id="2" name="四角形: 角を丸くする 1">
            <a:extLst>
              <a:ext uri="{FF2B5EF4-FFF2-40B4-BE49-F238E27FC236}">
                <a16:creationId xmlns:a16="http://schemas.microsoft.com/office/drawing/2014/main" id="{E1751096-CC43-A687-F297-8A766F04823D}"/>
              </a:ext>
            </a:extLst>
          </p:cNvPr>
          <p:cNvSpPr/>
          <p:nvPr/>
        </p:nvSpPr>
        <p:spPr>
          <a:xfrm>
            <a:off x="4112379" y="4572168"/>
            <a:ext cx="514350" cy="1196276"/>
          </a:xfrm>
          <a:prstGeom prst="roundRect">
            <a:avLst/>
          </a:prstGeom>
          <a:solidFill>
            <a:schemeClr val="accent6">
              <a:lumMod val="50000"/>
            </a:schemeClr>
          </a:solidFill>
          <a:ln w="44450" cap="flat" cmpd="sng" algn="ctr">
            <a:noFill/>
            <a:prstDash val="solid"/>
            <a:miter lim="800000"/>
          </a:ln>
          <a:effectLst/>
        </p:spPr>
        <p:txBody>
          <a:bodyPr rot="0" spcFirstLastPara="0" vert="eaVert" wrap="square" lIns="91440" tIns="45720" rIns="91440" bIns="45720" numCol="1" spcCol="0" rtlCol="0" fromWordArt="0" anchor="ctr" anchorCtr="0" forceAA="0" compatLnSpc="1">
            <a:prstTxWarp prst="textNoShape">
              <a:avLst/>
            </a:prstTxWarp>
            <a:noAutofit/>
          </a:bodyPr>
          <a:lstStyle/>
          <a:p>
            <a:pPr algn="ctr"/>
            <a:r>
              <a:rPr lang="ja-JP" sz="1400" b="1" kern="100" dirty="0">
                <a:solidFill>
                  <a:srgbClr val="FFFFFF"/>
                </a:solidFill>
                <a:effectLst/>
                <a:latin typeface="游明朝" panose="02020400000000000000" pitchFamily="18" charset="-128"/>
                <a:ea typeface="BIZ UDゴシック" panose="020B0400000000000000" pitchFamily="49" charset="-128"/>
                <a:cs typeface="Times New Roman" panose="02020603050405020304" pitchFamily="18" charset="0"/>
              </a:rPr>
              <a:t>経済産業省</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3" name="矢印: 左 2">
            <a:extLst>
              <a:ext uri="{FF2B5EF4-FFF2-40B4-BE49-F238E27FC236}">
                <a16:creationId xmlns:a16="http://schemas.microsoft.com/office/drawing/2014/main" id="{8E4F8DA3-37D7-7C9D-E5D5-8F36CEE2C0A3}"/>
              </a:ext>
            </a:extLst>
          </p:cNvPr>
          <p:cNvSpPr/>
          <p:nvPr/>
        </p:nvSpPr>
        <p:spPr>
          <a:xfrm>
            <a:off x="4640699" y="4745532"/>
            <a:ext cx="1235075" cy="50664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p>
            <a:pPr indent="133350" algn="just"/>
            <a:r>
              <a:rPr lang="ja-JP" sz="1050" kern="100" dirty="0">
                <a:effectLst/>
                <a:ea typeface="BIZ UDゴシック" panose="020B0400000000000000" pitchFamily="49" charset="-128"/>
                <a:cs typeface="Times New Roman" panose="02020603050405020304" pitchFamily="18" charset="0"/>
              </a:rPr>
              <a:t>申請</a:t>
            </a:r>
            <a:endParaRPr lang="ja-JP" sz="1050" kern="100" dirty="0">
              <a:effectLst/>
              <a:ea typeface="游明朝" panose="02020400000000000000" pitchFamily="18" charset="-128"/>
              <a:cs typeface="Times New Roman" panose="02020603050405020304" pitchFamily="18" charset="0"/>
            </a:endParaRPr>
          </a:p>
        </p:txBody>
      </p:sp>
      <p:sp>
        <p:nvSpPr>
          <p:cNvPr id="4" name="矢印: 左 3">
            <a:extLst>
              <a:ext uri="{FF2B5EF4-FFF2-40B4-BE49-F238E27FC236}">
                <a16:creationId xmlns:a16="http://schemas.microsoft.com/office/drawing/2014/main" id="{7A7EE732-52B9-BB74-EE55-6D0DDF0F903C}"/>
              </a:ext>
            </a:extLst>
          </p:cNvPr>
          <p:cNvSpPr/>
          <p:nvPr/>
        </p:nvSpPr>
        <p:spPr>
          <a:xfrm flipH="1">
            <a:off x="4668004" y="5331639"/>
            <a:ext cx="855980" cy="601123"/>
          </a:xfrm>
          <a:prstGeom prst="leftArrow">
            <a:avLst>
              <a:gd name="adj1" fmla="val 50000"/>
              <a:gd name="adj2" fmla="val 39446"/>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r>
              <a:rPr lang="ja-JP" sz="1050" kern="100" dirty="0">
                <a:effectLst/>
                <a:ea typeface="BIZ UDゴシック" panose="020B0400000000000000" pitchFamily="49" charset="-128"/>
                <a:cs typeface="Times New Roman" panose="02020603050405020304" pitchFamily="18" charset="0"/>
              </a:rPr>
              <a:t>採択</a:t>
            </a:r>
            <a:endParaRPr lang="ja-JP" sz="1050" kern="100" dirty="0">
              <a:effectLst/>
              <a:ea typeface="游明朝" panose="02020400000000000000" pitchFamily="18" charset="-128"/>
              <a:cs typeface="Times New Roman" panose="02020603050405020304" pitchFamily="18" charset="0"/>
            </a:endParaRPr>
          </a:p>
          <a:p>
            <a:pPr algn="ctr"/>
            <a:r>
              <a:rPr lang="ja-JP" sz="1050" kern="100" dirty="0">
                <a:effectLst/>
                <a:ea typeface="BIZ UDゴシック" panose="020B0400000000000000" pitchFamily="49" charset="-128"/>
                <a:cs typeface="Times New Roman" panose="02020603050405020304" pitchFamily="18" charset="0"/>
              </a:rPr>
              <a:t>・補助</a:t>
            </a:r>
            <a:endParaRPr lang="ja-JP" sz="1050" kern="100" dirty="0">
              <a:effectLst/>
              <a:ea typeface="游明朝" panose="02020400000000000000" pitchFamily="18" charset="-128"/>
              <a:cs typeface="Times New Roman" panose="02020603050405020304" pitchFamily="18" charset="0"/>
            </a:endParaRPr>
          </a:p>
        </p:txBody>
      </p:sp>
      <p:pic>
        <p:nvPicPr>
          <p:cNvPr id="5" name="図 4">
            <a:extLst>
              <a:ext uri="{FF2B5EF4-FFF2-40B4-BE49-F238E27FC236}">
                <a16:creationId xmlns:a16="http://schemas.microsoft.com/office/drawing/2014/main" id="{ECB69FB0-F947-E6C0-AFBB-04924A6783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20818" y="4074332"/>
            <a:ext cx="2819649" cy="2118590"/>
          </a:xfrm>
          <a:prstGeom prst="rect">
            <a:avLst/>
          </a:prstGeom>
          <a:noFill/>
          <a:ln>
            <a:noFill/>
          </a:ln>
        </p:spPr>
      </p:pic>
      <p:graphicFrame>
        <p:nvGraphicFramePr>
          <p:cNvPr id="7" name="表 6">
            <a:extLst>
              <a:ext uri="{FF2B5EF4-FFF2-40B4-BE49-F238E27FC236}">
                <a16:creationId xmlns:a16="http://schemas.microsoft.com/office/drawing/2014/main" id="{4E42DD2C-339F-A971-C8B8-0B0C698EA74A}"/>
              </a:ext>
            </a:extLst>
          </p:cNvPr>
          <p:cNvGraphicFramePr>
            <a:graphicFrameLocks noGrp="1"/>
          </p:cNvGraphicFramePr>
          <p:nvPr>
            <p:extLst>
              <p:ext uri="{D42A27DB-BD31-4B8C-83A1-F6EECF244321}">
                <p14:modId xmlns:p14="http://schemas.microsoft.com/office/powerpoint/2010/main" val="680230953"/>
              </p:ext>
            </p:extLst>
          </p:nvPr>
        </p:nvGraphicFramePr>
        <p:xfrm>
          <a:off x="370452" y="1735264"/>
          <a:ext cx="8266350" cy="2028221"/>
        </p:xfrm>
        <a:graphic>
          <a:graphicData uri="http://schemas.openxmlformats.org/drawingml/2006/table">
            <a:tbl>
              <a:tblPr firstRow="1" firstCol="1" bandRow="1"/>
              <a:tblGrid>
                <a:gridCol w="1161762">
                  <a:extLst>
                    <a:ext uri="{9D8B030D-6E8A-4147-A177-3AD203B41FA5}">
                      <a16:colId xmlns:a16="http://schemas.microsoft.com/office/drawing/2014/main" val="3619796678"/>
                    </a:ext>
                  </a:extLst>
                </a:gridCol>
                <a:gridCol w="3380044">
                  <a:extLst>
                    <a:ext uri="{9D8B030D-6E8A-4147-A177-3AD203B41FA5}">
                      <a16:colId xmlns:a16="http://schemas.microsoft.com/office/drawing/2014/main" val="2214677316"/>
                    </a:ext>
                  </a:extLst>
                </a:gridCol>
                <a:gridCol w="3724544">
                  <a:extLst>
                    <a:ext uri="{9D8B030D-6E8A-4147-A177-3AD203B41FA5}">
                      <a16:colId xmlns:a16="http://schemas.microsoft.com/office/drawing/2014/main" val="2578410487"/>
                    </a:ext>
                  </a:extLst>
                </a:gridCol>
              </a:tblGrid>
              <a:tr h="275184">
                <a:tc>
                  <a:txBody>
                    <a:bodyPr/>
                    <a:lstStyle/>
                    <a:p>
                      <a:pPr algn="l"/>
                      <a:r>
                        <a:rPr lang="en-US" sz="1200" kern="100" spc="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ja-JP" sz="1200" kern="100" spc="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通常枠</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ja-JP" sz="1200" kern="100" spc="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出資獲得枠</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978541746"/>
                  </a:ext>
                </a:extLst>
              </a:tr>
              <a:tr h="275184">
                <a:tc>
                  <a:txBody>
                    <a:bodyPr/>
                    <a:lstStyle/>
                    <a:p>
                      <a:pPr algn="l"/>
                      <a:r>
                        <a:rPr lang="ja-JP" sz="1200" kern="100" spc="10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事業期間</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a:r>
                        <a:rPr lang="ja-JP" sz="1200" kern="100" spc="100" dirty="0">
                          <a:effectLst/>
                          <a:latin typeface="Meiryo UI" panose="020B0604030504040204" pitchFamily="50" charset="-128"/>
                          <a:ea typeface="Meiryo UI" panose="020B0604030504040204" pitchFamily="50" charset="-128"/>
                          <a:cs typeface="Times New Roman" panose="02020603050405020304" pitchFamily="18" charset="0"/>
                        </a:rPr>
                        <a:t>２～３年度</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extLst>
                  <a:ext uri="{0D108BD9-81ED-4DB2-BD59-A6C34878D82A}">
                    <a16:rowId xmlns:a16="http://schemas.microsoft.com/office/drawing/2014/main" val="3009895308"/>
                  </a:ext>
                </a:extLst>
              </a:tr>
              <a:tr h="652301">
                <a:tc>
                  <a:txBody>
                    <a:bodyPr/>
                    <a:lstStyle/>
                    <a:p>
                      <a:pPr algn="l"/>
                      <a:r>
                        <a:rPr lang="ja-JP" sz="1200" kern="100" spc="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補助上限</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l"/>
                      <a:r>
                        <a:rPr lang="ja-JP" sz="1200" kern="100" spc="100" dirty="0">
                          <a:effectLst/>
                          <a:latin typeface="Meiryo UI" panose="020B0604030504040204" pitchFamily="50" charset="-128"/>
                          <a:ea typeface="Meiryo UI" panose="020B0604030504040204" pitchFamily="50" charset="-128"/>
                          <a:cs typeface="Times New Roman" panose="02020603050405020304" pitchFamily="18" charset="0"/>
                        </a:rPr>
                        <a:t>単年度：</a:t>
                      </a:r>
                      <a:r>
                        <a:rPr lang="en-US" sz="1200" kern="100" spc="100" dirty="0">
                          <a:effectLst/>
                          <a:latin typeface="Meiryo UI" panose="020B0604030504040204" pitchFamily="50" charset="-128"/>
                          <a:ea typeface="Meiryo UI" panose="020B0604030504040204" pitchFamily="50" charset="-128"/>
                          <a:cs typeface="Times New Roman" panose="02020603050405020304" pitchFamily="18" charset="0"/>
                        </a:rPr>
                        <a:t>4,500</a:t>
                      </a:r>
                      <a:r>
                        <a:rPr lang="ja-JP" sz="1200" kern="100" spc="100" dirty="0">
                          <a:effectLst/>
                          <a:latin typeface="Meiryo UI" panose="020B0604030504040204" pitchFamily="50" charset="-128"/>
                          <a:ea typeface="Meiryo UI" panose="020B0604030504040204" pitchFamily="50" charset="-128"/>
                          <a:cs typeface="Times New Roman" panose="02020603050405020304" pitchFamily="18" charset="0"/>
                        </a:rPr>
                        <a:t>万円以内</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r>
                        <a:rPr lang="en-US" sz="1200" kern="100" spc="100" dirty="0">
                          <a:effectLst/>
                          <a:latin typeface="Meiryo UI" panose="020B0604030504040204" pitchFamily="50" charset="-128"/>
                          <a:ea typeface="Meiryo UI" panose="020B0604030504040204" pitchFamily="50" charset="-128"/>
                          <a:cs typeface="Times New Roman" panose="02020603050405020304" pitchFamily="18" charset="0"/>
                        </a:rPr>
                        <a:t>3</a:t>
                      </a:r>
                      <a:r>
                        <a:rPr lang="ja-JP" sz="1200" kern="100" spc="100" dirty="0">
                          <a:effectLst/>
                          <a:latin typeface="Meiryo UI" panose="020B0604030504040204" pitchFamily="50" charset="-128"/>
                          <a:ea typeface="Meiryo UI" panose="020B0604030504040204" pitchFamily="50" charset="-128"/>
                          <a:cs typeface="Times New Roman" panose="02020603050405020304" pitchFamily="18" charset="0"/>
                        </a:rPr>
                        <a:t>年間合計：</a:t>
                      </a:r>
                      <a:r>
                        <a:rPr lang="en-US" sz="1200" kern="100" spc="100" dirty="0">
                          <a:effectLst/>
                          <a:latin typeface="Meiryo UI" panose="020B0604030504040204" pitchFamily="50" charset="-128"/>
                          <a:ea typeface="Meiryo UI" panose="020B0604030504040204" pitchFamily="50" charset="-128"/>
                          <a:cs typeface="Times New Roman" panose="02020603050405020304" pitchFamily="18" charset="0"/>
                        </a:rPr>
                        <a:t>9,750</a:t>
                      </a:r>
                      <a:r>
                        <a:rPr lang="ja-JP" sz="1200" kern="100" spc="100" dirty="0">
                          <a:effectLst/>
                          <a:latin typeface="Meiryo UI" panose="020B0604030504040204" pitchFamily="50" charset="-128"/>
                          <a:ea typeface="Meiryo UI" panose="020B0604030504040204" pitchFamily="50" charset="-128"/>
                          <a:cs typeface="Times New Roman" panose="02020603050405020304" pitchFamily="18" charset="0"/>
                        </a:rPr>
                        <a:t>万円以内</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a:r>
                        <a:rPr lang="ja-JP" sz="1200" kern="100" spc="100" dirty="0">
                          <a:effectLst/>
                          <a:latin typeface="Meiryo UI" panose="020B0604030504040204" pitchFamily="50" charset="-128"/>
                          <a:ea typeface="Meiryo UI" panose="020B0604030504040204" pitchFamily="50" charset="-128"/>
                          <a:cs typeface="Times New Roman" panose="02020603050405020304" pitchFamily="18" charset="0"/>
                        </a:rPr>
                        <a:t>単年度：</a:t>
                      </a:r>
                      <a:r>
                        <a:rPr lang="en-US" sz="1200" kern="100" spc="100" dirty="0">
                          <a:effectLst/>
                          <a:latin typeface="Meiryo UI" panose="020B0604030504040204" pitchFamily="50" charset="-128"/>
                          <a:ea typeface="Meiryo UI" panose="020B0604030504040204" pitchFamily="50" charset="-128"/>
                          <a:cs typeface="Times New Roman" panose="02020603050405020304" pitchFamily="18" charset="0"/>
                        </a:rPr>
                        <a:t>1</a:t>
                      </a:r>
                      <a:r>
                        <a:rPr lang="ja-JP" sz="1200" kern="100" spc="100" dirty="0">
                          <a:effectLst/>
                          <a:latin typeface="Meiryo UI" panose="020B0604030504040204" pitchFamily="50" charset="-128"/>
                          <a:ea typeface="Meiryo UI" panose="020B0604030504040204" pitchFamily="50" charset="-128"/>
                          <a:cs typeface="Times New Roman" panose="02020603050405020304" pitchFamily="18" charset="0"/>
                        </a:rPr>
                        <a:t>億円以内</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l"/>
                      <a:r>
                        <a:rPr lang="ja-JP" sz="1200" kern="100" spc="100" dirty="0">
                          <a:effectLst/>
                          <a:latin typeface="Meiryo UI" panose="020B0604030504040204" pitchFamily="50" charset="-128"/>
                          <a:ea typeface="Meiryo UI" panose="020B0604030504040204" pitchFamily="50" charset="-128"/>
                          <a:cs typeface="Times New Roman" panose="02020603050405020304" pitchFamily="18" charset="0"/>
                        </a:rPr>
                        <a:t>３年間の合計：</a:t>
                      </a:r>
                      <a:r>
                        <a:rPr lang="en-US" sz="1200" kern="100" spc="100" dirty="0">
                          <a:effectLst/>
                          <a:latin typeface="Meiryo UI" panose="020B0604030504040204" pitchFamily="50" charset="-128"/>
                          <a:ea typeface="Meiryo UI" panose="020B0604030504040204" pitchFamily="50" charset="-128"/>
                          <a:cs typeface="Times New Roman" panose="02020603050405020304" pitchFamily="18" charset="0"/>
                        </a:rPr>
                        <a:t>3</a:t>
                      </a:r>
                      <a:r>
                        <a:rPr lang="ja-JP" sz="1200" kern="100" spc="100" dirty="0">
                          <a:effectLst/>
                          <a:latin typeface="Meiryo UI" panose="020B0604030504040204" pitchFamily="50" charset="-128"/>
                          <a:ea typeface="Meiryo UI" panose="020B0604030504040204" pitchFamily="50" charset="-128"/>
                          <a:cs typeface="Times New Roman" panose="02020603050405020304" pitchFamily="18" charset="0"/>
                        </a:rPr>
                        <a:t>億円以内</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139700" indent="-139700" algn="l"/>
                      <a:r>
                        <a:rPr lang="ja-JP" sz="900" kern="100" spc="100" dirty="0">
                          <a:effectLst/>
                          <a:latin typeface="Meiryo UI" panose="020B0604030504040204" pitchFamily="50" charset="-128"/>
                          <a:ea typeface="Meiryo UI" panose="020B0604030504040204" pitchFamily="50" charset="-128"/>
                          <a:cs typeface="Times New Roman" panose="02020603050405020304" pitchFamily="18" charset="0"/>
                        </a:rPr>
                        <a:t>※ファンド等が出資を予定している金額の２倍を上限とする</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8748737"/>
                  </a:ext>
                </a:extLst>
              </a:tr>
              <a:tr h="275184">
                <a:tc>
                  <a:txBody>
                    <a:bodyPr/>
                    <a:lstStyle/>
                    <a:p>
                      <a:pPr algn="l"/>
                      <a:r>
                        <a:rPr lang="ja-JP" sz="1200" kern="100" spc="10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補 助 率</a:t>
                      </a:r>
                      <a:endParaRPr lang="ja-JP" sz="105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a:r>
                        <a:rPr lang="ja-JP" sz="1200" kern="100" spc="100" dirty="0">
                          <a:effectLst/>
                          <a:latin typeface="Meiryo UI" panose="020B0604030504040204" pitchFamily="50" charset="-128"/>
                          <a:ea typeface="Meiryo UI" panose="020B0604030504040204" pitchFamily="50" charset="-128"/>
                          <a:cs typeface="Times New Roman" panose="02020603050405020304" pitchFamily="18" charset="0"/>
                        </a:rPr>
                        <a:t>原則</a:t>
                      </a:r>
                      <a:r>
                        <a:rPr lang="en-US" sz="1200" kern="100" spc="100" dirty="0">
                          <a:effectLst/>
                          <a:latin typeface="Meiryo UI" panose="020B0604030504040204" pitchFamily="50" charset="-128"/>
                          <a:ea typeface="Meiryo UI" panose="020B0604030504040204" pitchFamily="50" charset="-128"/>
                          <a:cs typeface="Times New Roman" panose="02020603050405020304" pitchFamily="18" charset="0"/>
                        </a:rPr>
                        <a:t>2/3</a:t>
                      </a:r>
                      <a:r>
                        <a:rPr lang="ja-JP" sz="1200" kern="100" spc="100" dirty="0">
                          <a:effectLst/>
                          <a:latin typeface="Meiryo UI" panose="020B0604030504040204" pitchFamily="50" charset="-128"/>
                          <a:ea typeface="Meiryo UI" panose="020B0604030504040204" pitchFamily="50" charset="-128"/>
                          <a:cs typeface="Times New Roman" panose="02020603050405020304" pitchFamily="18" charset="0"/>
                        </a:rPr>
                        <a:t>以内　　</a:t>
                      </a:r>
                      <a:r>
                        <a:rPr lang="ja-JP" sz="900" kern="100" spc="100" dirty="0">
                          <a:effectLst/>
                          <a:latin typeface="Meiryo UI" panose="020B0604030504040204" pitchFamily="50" charset="-128"/>
                          <a:ea typeface="Meiryo UI" panose="020B0604030504040204" pitchFamily="50" charset="-128"/>
                          <a:cs typeface="Times New Roman" panose="02020603050405020304" pitchFamily="18" charset="0"/>
                        </a:rPr>
                        <a:t>※課税所得</a:t>
                      </a:r>
                      <a:r>
                        <a:rPr lang="en-US" sz="900" kern="100" spc="100" dirty="0">
                          <a:effectLst/>
                          <a:latin typeface="Meiryo UI" panose="020B0604030504040204" pitchFamily="50" charset="-128"/>
                          <a:ea typeface="Meiryo UI" panose="020B0604030504040204" pitchFamily="50" charset="-128"/>
                          <a:cs typeface="Times New Roman" panose="02020603050405020304" pitchFamily="18" charset="0"/>
                        </a:rPr>
                        <a:t>15</a:t>
                      </a:r>
                      <a:r>
                        <a:rPr lang="ja-JP" sz="900" kern="100" spc="100" dirty="0">
                          <a:effectLst/>
                          <a:latin typeface="Meiryo UI" panose="020B0604030504040204" pitchFamily="50" charset="-128"/>
                          <a:ea typeface="Meiryo UI" panose="020B0604030504040204" pitchFamily="50" charset="-128"/>
                          <a:cs typeface="Times New Roman" panose="02020603050405020304" pitchFamily="18" charset="0"/>
                        </a:rPr>
                        <a:t>億円以上の企業は</a:t>
                      </a:r>
                      <a:r>
                        <a:rPr lang="en-US" sz="900" kern="100" spc="100" dirty="0">
                          <a:effectLst/>
                          <a:latin typeface="Meiryo UI" panose="020B0604030504040204" pitchFamily="50" charset="-128"/>
                          <a:ea typeface="Meiryo UI" panose="020B0604030504040204" pitchFamily="50" charset="-128"/>
                          <a:cs typeface="Times New Roman" panose="02020603050405020304" pitchFamily="18" charset="0"/>
                        </a:rPr>
                        <a:t>1/2</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extLst>
                  <a:ext uri="{0D108BD9-81ED-4DB2-BD59-A6C34878D82A}">
                    <a16:rowId xmlns:a16="http://schemas.microsoft.com/office/drawing/2014/main" val="1114145971"/>
                  </a:ext>
                </a:extLst>
              </a:tr>
              <a:tr h="275184">
                <a:tc>
                  <a:txBody>
                    <a:bodyPr/>
                    <a:lstStyle/>
                    <a:p>
                      <a:pPr algn="l"/>
                      <a:r>
                        <a:rPr lang="ja-JP" sz="1200" kern="100" spc="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対象経費</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ctr"/>
                      <a:r>
                        <a:rPr lang="ja-JP" sz="1200" kern="100" spc="100" dirty="0">
                          <a:effectLst/>
                          <a:latin typeface="Meiryo UI" panose="020B0604030504040204" pitchFamily="50" charset="-128"/>
                          <a:ea typeface="Meiryo UI" panose="020B0604030504040204" pitchFamily="50" charset="-128"/>
                          <a:cs typeface="Times New Roman" panose="02020603050405020304" pitchFamily="18" charset="0"/>
                        </a:rPr>
                        <a:t>人件費、機械装置等の設備備品費、消耗品費、委託費　等</a:t>
                      </a:r>
                      <a:endParaRPr lang="ja-JP" sz="105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extLst>
                  <a:ext uri="{0D108BD9-81ED-4DB2-BD59-A6C34878D82A}">
                    <a16:rowId xmlns:a16="http://schemas.microsoft.com/office/drawing/2014/main" val="261330986"/>
                  </a:ext>
                </a:extLst>
              </a:tr>
              <a:tr h="275184">
                <a:tc>
                  <a:txBody>
                    <a:bodyPr/>
                    <a:lstStyle/>
                    <a:p>
                      <a:pPr marL="0" algn="l" defTabSz="914400" rtl="0" eaLnBrk="1" latinLnBrk="0" hangingPunct="1"/>
                      <a:r>
                        <a:rPr kumimoji="1" lang="ja-JP" altLang="en-US" sz="1200" kern="100" spc="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募集時期</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2">
                  <a:txBody>
                    <a:bodyPr/>
                    <a:lstStyle/>
                    <a:p>
                      <a:pPr algn="l"/>
                      <a:r>
                        <a:rPr kumimoji="1" lang="ja-JP" altLang="en-US" sz="1200" kern="100" spc="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　　　　例年　２月中旬～４月中旬（予定）　</a:t>
                      </a:r>
                      <a:r>
                        <a:rPr kumimoji="1" lang="en-US" altLang="ja-JP" sz="1100" kern="100" spc="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100" kern="100" spc="100" dirty="0">
                          <a:solidFill>
                            <a:srgbClr val="000000"/>
                          </a:solidFill>
                          <a:effectLst/>
                          <a:latin typeface="Meiryo UI" panose="020B0604030504040204" pitchFamily="50" charset="-128"/>
                          <a:ea typeface="Meiryo UI" panose="020B0604030504040204" pitchFamily="50" charset="-128"/>
                          <a:cs typeface="Times New Roman" panose="02020603050405020304" pitchFamily="18" charset="0"/>
                        </a:rPr>
                        <a:t>令和６年度募集は終了</a:t>
                      </a:r>
                      <a:endParaRPr kumimoji="1" lang="ja-JP" altLang="en-US" sz="1200" kern="100" spc="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kumimoji="1" lang="ja-JP" altLang="en-US"/>
                    </a:p>
                  </a:txBody>
                  <a:tcPr/>
                </a:tc>
                <a:extLst>
                  <a:ext uri="{0D108BD9-81ED-4DB2-BD59-A6C34878D82A}">
                    <a16:rowId xmlns:a16="http://schemas.microsoft.com/office/drawing/2014/main" val="772207556"/>
                  </a:ext>
                </a:extLst>
              </a:tr>
            </a:tbl>
          </a:graphicData>
        </a:graphic>
      </p:graphicFrame>
      <p:sp>
        <p:nvSpPr>
          <p:cNvPr id="9" name="テキスト ボックス 8">
            <a:extLst>
              <a:ext uri="{FF2B5EF4-FFF2-40B4-BE49-F238E27FC236}">
                <a16:creationId xmlns:a16="http://schemas.microsoft.com/office/drawing/2014/main" id="{330D350B-6BD2-52F8-02CA-26D1D27A82EC}"/>
              </a:ext>
            </a:extLst>
          </p:cNvPr>
          <p:cNvSpPr txBox="1"/>
          <p:nvPr/>
        </p:nvSpPr>
        <p:spPr>
          <a:xfrm>
            <a:off x="114485" y="4161597"/>
            <a:ext cx="3931704" cy="2031325"/>
          </a:xfrm>
          <a:prstGeom prst="rect">
            <a:avLst/>
          </a:prstGeom>
          <a:noFill/>
        </p:spPr>
        <p:txBody>
          <a:bodyPr wrap="square" rtlCol="0">
            <a:spAutoFit/>
          </a:bodyPr>
          <a:lstStyle/>
          <a:p>
            <a:pPr lvl="0">
              <a:defRPr/>
            </a:pP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連携体（財団・中小企業者・大学等）として、補助対象期間が</a:t>
            </a:r>
            <a:r>
              <a:rPr lang="en-US" altLang="ja-JP" sz="1400" dirty="0">
                <a:solidFill>
                  <a:prstClr val="black"/>
                </a:solidFill>
                <a:latin typeface="Meiryo UI" panose="020B0604030504040204" pitchFamily="50" charset="-128"/>
                <a:ea typeface="Meiryo UI" panose="020B0604030504040204" pitchFamily="50" charset="-128"/>
              </a:rPr>
              <a:t>3</a:t>
            </a:r>
            <a:r>
              <a:rPr lang="ja-JP" altLang="en-US" sz="1400" dirty="0">
                <a:solidFill>
                  <a:prstClr val="black"/>
                </a:solidFill>
                <a:latin typeface="Meiryo UI" panose="020B0604030504040204" pitchFamily="50" charset="-128"/>
                <a:ea typeface="Meiryo UI" panose="020B0604030504040204" pitchFamily="50" charset="-128"/>
              </a:rPr>
              <a:t>年の場合は</a:t>
            </a:r>
            <a:r>
              <a:rPr lang="en-US" altLang="ja-JP" sz="1400" dirty="0">
                <a:solidFill>
                  <a:prstClr val="black"/>
                </a:solidFill>
                <a:latin typeface="Meiryo UI" panose="020B0604030504040204" pitchFamily="50" charset="-128"/>
                <a:ea typeface="Meiryo UI" panose="020B0604030504040204" pitchFamily="50" charset="-128"/>
              </a:rPr>
              <a:t>9,750</a:t>
            </a:r>
            <a:r>
              <a:rPr lang="ja-JP" altLang="en-US" sz="1400" dirty="0">
                <a:solidFill>
                  <a:prstClr val="black"/>
                </a:solidFill>
                <a:latin typeface="Meiryo UI" panose="020B0604030504040204" pitchFamily="50" charset="-128"/>
                <a:ea typeface="Meiryo UI" panose="020B0604030504040204" pitchFamily="50" charset="-128"/>
              </a:rPr>
              <a:t>万円、</a:t>
            </a:r>
            <a:r>
              <a:rPr lang="en-US" altLang="ja-JP" sz="1400" dirty="0">
                <a:solidFill>
                  <a:prstClr val="black"/>
                </a:solidFill>
                <a:latin typeface="Meiryo UI" panose="020B0604030504040204" pitchFamily="50" charset="-128"/>
                <a:ea typeface="Meiryo UI" panose="020B0604030504040204" pitchFamily="50" charset="-128"/>
              </a:rPr>
              <a:t>2</a:t>
            </a:r>
            <a:r>
              <a:rPr lang="ja-JP" altLang="en-US" sz="1400" dirty="0">
                <a:solidFill>
                  <a:prstClr val="black"/>
                </a:solidFill>
                <a:latin typeface="Meiryo UI" panose="020B0604030504040204" pitchFamily="50" charset="-128"/>
                <a:ea typeface="Meiryo UI" panose="020B0604030504040204" pitchFamily="50" charset="-128"/>
              </a:rPr>
              <a:t>年の場合は</a:t>
            </a:r>
            <a:r>
              <a:rPr lang="en-US" altLang="ja-JP" sz="1400" dirty="0">
                <a:solidFill>
                  <a:prstClr val="black"/>
                </a:solidFill>
                <a:latin typeface="Meiryo UI" panose="020B0604030504040204" pitchFamily="50" charset="-128"/>
                <a:ea typeface="Meiryo UI" panose="020B0604030504040204" pitchFamily="50" charset="-128"/>
              </a:rPr>
              <a:t>7,500</a:t>
            </a:r>
            <a:r>
              <a:rPr lang="ja-JP" altLang="en-US" sz="1400" dirty="0">
                <a:solidFill>
                  <a:prstClr val="black"/>
                </a:solidFill>
                <a:latin typeface="Meiryo UI" panose="020B0604030504040204" pitchFamily="50" charset="-128"/>
                <a:ea typeface="Meiryo UI" panose="020B0604030504040204" pitchFamily="50" charset="-128"/>
              </a:rPr>
              <a:t>万円以内。</a:t>
            </a:r>
            <a:endParaRPr lang="en-US" altLang="ja-JP" sz="1400" dirty="0">
              <a:solidFill>
                <a:prstClr val="black"/>
              </a:solidFill>
              <a:latin typeface="Meiryo UI" panose="020B0604030504040204" pitchFamily="50" charset="-128"/>
              <a:ea typeface="Meiryo UI" panose="020B0604030504040204" pitchFamily="50" charset="-128"/>
            </a:endParaRPr>
          </a:p>
          <a:p>
            <a:pPr lvl="0">
              <a:defRPr/>
            </a:pPr>
            <a:endParaRPr lang="en-US" altLang="ja-JP" sz="1400" dirty="0">
              <a:solidFill>
                <a:prstClr val="black"/>
              </a:solidFill>
              <a:latin typeface="Meiryo UI" panose="020B0604030504040204" pitchFamily="50" charset="-128"/>
              <a:ea typeface="Meiryo UI" panose="020B0604030504040204" pitchFamily="50" charset="-128"/>
            </a:endParaRPr>
          </a:p>
          <a:p>
            <a:pPr lvl="0">
              <a:defRPr/>
            </a:pP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中小企業者等の補助率は</a:t>
            </a:r>
            <a:r>
              <a:rPr lang="en-US" altLang="ja-JP" sz="1400" dirty="0">
                <a:solidFill>
                  <a:prstClr val="black"/>
                </a:solidFill>
                <a:latin typeface="Meiryo UI" panose="020B0604030504040204" pitchFamily="50" charset="-128"/>
                <a:ea typeface="Meiryo UI" panose="020B0604030504040204" pitchFamily="50" charset="-128"/>
              </a:rPr>
              <a:t>2/3</a:t>
            </a:r>
            <a:r>
              <a:rPr lang="ja-JP" altLang="en-US" sz="1400" dirty="0">
                <a:solidFill>
                  <a:prstClr val="black"/>
                </a:solidFill>
                <a:latin typeface="Meiryo UI" panose="020B0604030504040204" pitchFamily="50" charset="-128"/>
                <a:ea typeface="Meiryo UI" panose="020B0604030504040204" pitchFamily="50" charset="-128"/>
              </a:rPr>
              <a:t>以内、大学・公設試等の補助率は</a:t>
            </a:r>
            <a:r>
              <a:rPr lang="en-US" altLang="ja-JP" sz="1400" dirty="0">
                <a:solidFill>
                  <a:prstClr val="black"/>
                </a:solidFill>
                <a:latin typeface="Meiryo UI" panose="020B0604030504040204" pitchFamily="50" charset="-128"/>
                <a:ea typeface="Meiryo UI" panose="020B0604030504040204" pitchFamily="50" charset="-128"/>
              </a:rPr>
              <a:t>10/10</a:t>
            </a:r>
            <a:r>
              <a:rPr lang="ja-JP" altLang="en-US" sz="1400" dirty="0">
                <a:solidFill>
                  <a:prstClr val="black"/>
                </a:solidFill>
                <a:latin typeface="Meiryo UI" panose="020B0604030504040204" pitchFamily="50" charset="-128"/>
                <a:ea typeface="Meiryo UI" panose="020B0604030504040204" pitchFamily="50" charset="-128"/>
              </a:rPr>
              <a:t>（ただし上限額があります）。</a:t>
            </a:r>
            <a:endParaRPr lang="en-US" altLang="ja-JP" sz="1400" dirty="0">
              <a:solidFill>
                <a:prstClr val="black"/>
              </a:solidFill>
              <a:latin typeface="Meiryo UI" panose="020B0604030504040204" pitchFamily="50" charset="-128"/>
              <a:ea typeface="Meiryo UI" panose="020B0604030504040204" pitchFamily="50" charset="-128"/>
            </a:endParaRPr>
          </a:p>
          <a:p>
            <a:pPr lvl="0">
              <a:defRPr/>
            </a:pPr>
            <a:endParaRPr lang="en-US" altLang="ja-JP" sz="1400" dirty="0">
              <a:solidFill>
                <a:prstClr val="black"/>
              </a:solidFill>
              <a:latin typeface="Meiryo UI" panose="020B0604030504040204" pitchFamily="50" charset="-128"/>
              <a:ea typeface="Meiryo UI" panose="020B0604030504040204" pitchFamily="50" charset="-128"/>
            </a:endParaRPr>
          </a:p>
          <a:p>
            <a:pPr lvl="0">
              <a:defRPr/>
            </a:pP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中小企業者等の受け取る補助金額は、補助金額総額の「</a:t>
            </a:r>
            <a:r>
              <a:rPr lang="en-US" altLang="ja-JP" sz="1400" dirty="0">
                <a:solidFill>
                  <a:prstClr val="black"/>
                </a:solidFill>
                <a:latin typeface="Meiryo UI" panose="020B0604030504040204" pitchFamily="50" charset="-128"/>
                <a:ea typeface="Meiryo UI" panose="020B0604030504040204" pitchFamily="50" charset="-128"/>
              </a:rPr>
              <a:t>2/3</a:t>
            </a:r>
            <a:r>
              <a:rPr lang="ja-JP" altLang="en-US" sz="1400" dirty="0">
                <a:solidFill>
                  <a:prstClr val="black"/>
                </a:solidFill>
                <a:latin typeface="Meiryo UI" panose="020B0604030504040204" pitchFamily="50" charset="-128"/>
                <a:ea typeface="Meiryo UI" panose="020B0604030504040204" pitchFamily="50" charset="-128"/>
              </a:rPr>
              <a:t>以上」となる必要があります。</a:t>
            </a:r>
            <a:endParaRPr kumimoji="1" lang="ja-JP" altLang="en-US" sz="1400" dirty="0"/>
          </a:p>
        </p:txBody>
      </p:sp>
      <p:grpSp>
        <p:nvGrpSpPr>
          <p:cNvPr id="6" name="グループ化 5">
            <a:extLst>
              <a:ext uri="{FF2B5EF4-FFF2-40B4-BE49-F238E27FC236}">
                <a16:creationId xmlns:a16="http://schemas.microsoft.com/office/drawing/2014/main" id="{66CF53D0-9CB9-424D-B7F5-3778BA83C1BD}"/>
              </a:ext>
            </a:extLst>
          </p:cNvPr>
          <p:cNvGrpSpPr/>
          <p:nvPr/>
        </p:nvGrpSpPr>
        <p:grpSpPr>
          <a:xfrm>
            <a:off x="6905664" y="3339492"/>
            <a:ext cx="2095306" cy="750867"/>
            <a:chOff x="6979892" y="3168042"/>
            <a:chExt cx="2095306" cy="750867"/>
          </a:xfrm>
        </p:grpSpPr>
        <p:sp>
          <p:nvSpPr>
            <p:cNvPr id="15" name="吹き出し: 円形 14">
              <a:extLst>
                <a:ext uri="{FF2B5EF4-FFF2-40B4-BE49-F238E27FC236}">
                  <a16:creationId xmlns:a16="http://schemas.microsoft.com/office/drawing/2014/main" id="{D6526560-87CC-4DA6-914A-AAE3C8202071}"/>
                </a:ext>
              </a:extLst>
            </p:cNvPr>
            <p:cNvSpPr/>
            <p:nvPr/>
          </p:nvSpPr>
          <p:spPr>
            <a:xfrm>
              <a:off x="6979892" y="3214181"/>
              <a:ext cx="2095306" cy="704728"/>
            </a:xfrm>
            <a:prstGeom prst="wedgeEllipseCallout">
              <a:avLst>
                <a:gd name="adj1" fmla="val -65014"/>
                <a:gd name="adj2" fmla="val -23546"/>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00" dirty="0">
                <a:solidFill>
                  <a:srgbClr val="FF0000"/>
                </a:solidFill>
              </a:endParaRPr>
            </a:p>
          </p:txBody>
        </p:sp>
        <p:sp>
          <p:nvSpPr>
            <p:cNvPr id="16" name="正方形/長方形 15">
              <a:extLst>
                <a:ext uri="{FF2B5EF4-FFF2-40B4-BE49-F238E27FC236}">
                  <a16:creationId xmlns:a16="http://schemas.microsoft.com/office/drawing/2014/main" id="{E0CFB412-EBC4-48C6-A7C9-137C54235DD3}"/>
                </a:ext>
              </a:extLst>
            </p:cNvPr>
            <p:cNvSpPr/>
            <p:nvPr/>
          </p:nvSpPr>
          <p:spPr>
            <a:xfrm>
              <a:off x="7250872" y="3168042"/>
              <a:ext cx="1642242" cy="6978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gn="ctr">
                <a:lnSpc>
                  <a:spcPts val="2400"/>
                </a:lnSpc>
              </a:pPr>
              <a:r>
                <a:rPr kumimoji="1" lang="ja-JP" altLang="en-US" sz="1050" kern="100" spc="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令和７年度分について</a:t>
              </a:r>
              <a:endParaRPr kumimoji="1" lang="en-US" altLang="ja-JP" sz="1050" kern="100" spc="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ts val="2400"/>
                </a:lnSpc>
              </a:pPr>
              <a:r>
                <a:rPr kumimoji="1" lang="ja-JP" altLang="en-US" sz="1050" kern="100" spc="100" dirty="0">
                  <a:solidFill>
                    <a:srgbClr val="FF0000"/>
                  </a:solidFill>
                  <a:effectLst/>
                  <a:latin typeface="Meiryo UI" panose="020B0604030504040204" pitchFamily="50" charset="-128"/>
                  <a:ea typeface="Meiryo UI" panose="020B0604030504040204" pitchFamily="50" charset="-128"/>
                  <a:cs typeface="Times New Roman" panose="02020603050405020304" pitchFamily="18" charset="0"/>
                </a:rPr>
                <a:t>相談受付中</a:t>
              </a:r>
              <a:endParaRPr lang="ja-JP" altLang="en-US" sz="1050" dirty="0">
                <a:solidFill>
                  <a:srgbClr val="FF0000"/>
                </a:solidFill>
                <a:latin typeface="+mn-ea"/>
              </a:endParaRPr>
            </a:p>
          </p:txBody>
        </p:sp>
      </p:grpSp>
    </p:spTree>
    <p:extLst>
      <p:ext uri="{BB962C8B-B14F-4D97-AF65-F5344CB8AC3E}">
        <p14:creationId xmlns:p14="http://schemas.microsoft.com/office/powerpoint/2010/main" val="1063408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0"/>
            <a:ext cx="9144000" cy="5486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④技術開発したい！</a:t>
            </a:r>
            <a:endParaRPr kumimoji="1" lang="ja-JP" altLang="en-US" sz="20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14" name="正方形/長方形 13"/>
          <p:cNvSpPr/>
          <p:nvPr/>
        </p:nvSpPr>
        <p:spPr>
          <a:xfrm>
            <a:off x="68802" y="1084174"/>
            <a:ext cx="9000000" cy="270979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defRPr/>
            </a:pPr>
            <a:r>
              <a:rPr lang="ja-JP" altLang="en-US" sz="1600" dirty="0">
                <a:solidFill>
                  <a:schemeClr val="tx1"/>
                </a:solidFill>
                <a:latin typeface="Meiryo UI" panose="020B0604030504040204" pitchFamily="50" charset="-128"/>
                <a:ea typeface="Meiryo UI" panose="020B0604030504040204" pitchFamily="50" charset="-128"/>
              </a:rPr>
              <a:t>　中小企業の外国出願（特許、実用新案、意匠、商標、冒認対策商標）に要する経費を補助します。</a:t>
            </a: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endParaRPr lang="en-US" altLang="ja-JP" sz="1600" dirty="0">
              <a:solidFill>
                <a:prstClr val="black"/>
              </a:solidFill>
              <a:latin typeface="Meiryo UI" panose="020B0604030504040204" pitchFamily="50" charset="-128"/>
              <a:ea typeface="Meiryo UI" panose="020B0604030504040204" pitchFamily="50" charset="-128"/>
            </a:endParaRPr>
          </a:p>
          <a:p>
            <a:pPr lvl="0">
              <a:defRPr/>
            </a:pPr>
            <a:endParaRPr lang="en-US" altLang="ja-JP" sz="1600" dirty="0">
              <a:solidFill>
                <a:prstClr val="black"/>
              </a:solidFill>
              <a:latin typeface="Meiryo UI" panose="020B0604030504040204" pitchFamily="50" charset="-128"/>
              <a:ea typeface="Meiryo UI" panose="020B0604030504040204" pitchFamily="50" charset="-128"/>
            </a:endParaRPr>
          </a:p>
          <a:p>
            <a:pPr>
              <a:defRPr/>
            </a:pPr>
            <a:endParaRPr lang="en-US" altLang="ja-JP" sz="1400" dirty="0">
              <a:solidFill>
                <a:prstClr val="black"/>
              </a:solidFill>
              <a:latin typeface="Meiryo UI" panose="020B0604030504040204" pitchFamily="50" charset="-128"/>
              <a:ea typeface="Meiryo UI" panose="020B0604030504040204" pitchFamily="50" charset="-128"/>
            </a:endParaRPr>
          </a:p>
          <a:p>
            <a:pPr>
              <a:defRPr/>
            </a:pPr>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20" name="正方形/長方形 19"/>
          <p:cNvSpPr/>
          <p:nvPr/>
        </p:nvSpPr>
        <p:spPr>
          <a:xfrm>
            <a:off x="68802" y="608022"/>
            <a:ext cx="1836000" cy="426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gn="ctr"/>
            <a:r>
              <a:rPr lang="ja-JP" altLang="en-US" sz="2000" b="1" dirty="0">
                <a:solidFill>
                  <a:schemeClr val="bg1"/>
                </a:solidFill>
                <a:latin typeface="+mn-ea"/>
              </a:rPr>
              <a:t>海外出願支援</a:t>
            </a:r>
          </a:p>
        </p:txBody>
      </p:sp>
      <p:sp>
        <p:nvSpPr>
          <p:cNvPr id="17" name="スライド番号プレースホルダー 7"/>
          <p:cNvSpPr>
            <a:spLocks noGrp="1"/>
          </p:cNvSpPr>
          <p:nvPr>
            <p:ph type="sldNum" sz="quarter" idx="12"/>
          </p:nvPr>
        </p:nvSpPr>
        <p:spPr>
          <a:xfrm>
            <a:off x="8636802" y="6534000"/>
            <a:ext cx="432000" cy="324000"/>
          </a:xfrm>
        </p:spPr>
        <p:txBody>
          <a:bodyPr/>
          <a:lstStyle/>
          <a:p>
            <a:r>
              <a:rPr kumimoji="1" lang="en-US" altLang="ja-JP" dirty="0"/>
              <a:t>6</a:t>
            </a:r>
            <a:endParaRPr kumimoji="1" lang="ja-JP" altLang="en-US" dirty="0"/>
          </a:p>
        </p:txBody>
      </p:sp>
      <p:sp>
        <p:nvSpPr>
          <p:cNvPr id="15" name="正方形/長方形 14"/>
          <p:cNvSpPr/>
          <p:nvPr/>
        </p:nvSpPr>
        <p:spPr>
          <a:xfrm>
            <a:off x="68802" y="4333238"/>
            <a:ext cx="9000000" cy="208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defRPr/>
            </a:pPr>
            <a:r>
              <a:rPr lang="ja-JP" altLang="en-US" sz="1600" dirty="0">
                <a:solidFill>
                  <a:schemeClr val="tx1"/>
                </a:solidFill>
                <a:latin typeface="Meiryo UI" panose="020B0604030504040204" pitchFamily="50" charset="-128"/>
                <a:ea typeface="Meiryo UI" panose="020B0604030504040204" pitchFamily="50" charset="-128"/>
              </a:rPr>
              <a:t>　県内企業の知的財産や技術の活用、特許や技術シーズのマッチング、産学連携による新事業創出について、技術コーディネーターが支援します。</a:t>
            </a:r>
            <a:endParaRPr lang="en-US" altLang="ja-JP" sz="1600" dirty="0">
              <a:solidFill>
                <a:schemeClr val="tx1"/>
              </a:solidFill>
              <a:latin typeface="Meiryo UI" panose="020B0604030504040204" pitchFamily="50" charset="-128"/>
              <a:ea typeface="Meiryo UI" panose="020B0604030504040204" pitchFamily="50" charset="-128"/>
            </a:endParaRPr>
          </a:p>
          <a:p>
            <a:pPr lvl="0">
              <a:defRPr/>
            </a:pPr>
            <a:endParaRPr lang="en-US" altLang="ja-JP" sz="1600" dirty="0">
              <a:solidFill>
                <a:schemeClr val="tx1"/>
              </a:solidFill>
              <a:latin typeface="Meiryo UI" panose="020B0604030504040204" pitchFamily="50" charset="-128"/>
              <a:ea typeface="Meiryo UI" panose="020B0604030504040204" pitchFamily="50" charset="-128"/>
            </a:endParaRPr>
          </a:p>
          <a:p>
            <a:pPr lvl="0">
              <a:defRPr/>
            </a:pPr>
            <a:r>
              <a:rPr lang="ja-JP" altLang="en-US" sz="1600" dirty="0">
                <a:solidFill>
                  <a:schemeClr val="tx1"/>
                </a:solidFill>
                <a:latin typeface="Meiryo UI" panose="020B0604030504040204" pitchFamily="50" charset="-128"/>
                <a:ea typeface="Meiryo UI" panose="020B0604030504040204" pitchFamily="50" charset="-128"/>
              </a:rPr>
              <a:t>　・中小企業の皆様の相談に対して大学・公設試等の技術シーズを紹介・マッチングします。</a:t>
            </a:r>
            <a:endParaRPr lang="en-US" altLang="ja-JP" sz="1600" dirty="0">
              <a:solidFill>
                <a:schemeClr val="tx1"/>
              </a:solidFill>
              <a:latin typeface="Meiryo UI" panose="020B0604030504040204" pitchFamily="50" charset="-128"/>
              <a:ea typeface="Meiryo UI" panose="020B0604030504040204" pitchFamily="50" charset="-128"/>
            </a:endParaRPr>
          </a:p>
          <a:p>
            <a:pPr lvl="0">
              <a:defRPr/>
            </a:pPr>
            <a:r>
              <a:rPr lang="ja-JP" altLang="en-US" sz="1600" dirty="0">
                <a:solidFill>
                  <a:schemeClr val="tx1"/>
                </a:solidFill>
                <a:latin typeface="Meiryo UI" panose="020B0604030504040204" pitchFamily="50" charset="-128"/>
                <a:ea typeface="Meiryo UI" panose="020B0604030504040204" pitchFamily="50" charset="-128"/>
              </a:rPr>
              <a:t>　・県・国等の研究開発補助金を活用するための事業計画の策定等の支援を行います。</a:t>
            </a:r>
            <a:endParaRPr lang="en-US" altLang="ja-JP" sz="1600" dirty="0">
              <a:solidFill>
                <a:schemeClr val="tx1"/>
              </a:solidFill>
              <a:latin typeface="Meiryo UI" panose="020B0604030504040204" pitchFamily="50" charset="-128"/>
              <a:ea typeface="Meiryo UI" panose="020B0604030504040204" pitchFamily="50" charset="-128"/>
            </a:endParaRPr>
          </a:p>
          <a:p>
            <a:pPr lvl="0">
              <a:defRPr/>
            </a:pPr>
            <a:r>
              <a:rPr lang="ja-JP" altLang="en-US" sz="1600" dirty="0">
                <a:solidFill>
                  <a:schemeClr val="tx1"/>
                </a:solidFill>
                <a:latin typeface="Meiryo UI" panose="020B0604030504040204" pitchFamily="50" charset="-128"/>
                <a:ea typeface="Meiryo UI" panose="020B0604030504040204" pitchFamily="50" charset="-128"/>
              </a:rPr>
              <a:t>　・産学官連携による研究開発プロジェクトの立案等について助言、コーディネートします。</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18" name="正方形/長方形 17"/>
          <p:cNvSpPr/>
          <p:nvPr/>
        </p:nvSpPr>
        <p:spPr>
          <a:xfrm>
            <a:off x="68802" y="3854408"/>
            <a:ext cx="2340000" cy="43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gn="ctr"/>
            <a:r>
              <a:rPr lang="ja-JP" altLang="en-US" sz="2000" b="1" dirty="0">
                <a:solidFill>
                  <a:schemeClr val="bg1"/>
                </a:solidFill>
                <a:latin typeface="游ゴシック" panose="020B0400000000000000" pitchFamily="50" charset="-128"/>
              </a:rPr>
              <a:t>知的財産戦略支援</a:t>
            </a:r>
            <a:endParaRPr lang="ja-JP" altLang="en-US" sz="2000" b="1" dirty="0">
              <a:solidFill>
                <a:schemeClr val="bg1"/>
              </a:solidFill>
              <a:latin typeface="游ゴシック" panose="020B0400000000000000" pitchFamily="50" charset="-128"/>
              <a:ea typeface="游ゴシック" panose="020B0400000000000000" pitchFamily="50" charset="-128"/>
            </a:endParaRPr>
          </a:p>
        </p:txBody>
      </p:sp>
      <p:graphicFrame>
        <p:nvGraphicFramePr>
          <p:cNvPr id="22" name="表 21"/>
          <p:cNvGraphicFramePr>
            <a:graphicFrameLocks noGrp="1"/>
          </p:cNvGraphicFramePr>
          <p:nvPr>
            <p:extLst>
              <p:ext uri="{D42A27DB-BD31-4B8C-83A1-F6EECF244321}">
                <p14:modId xmlns:p14="http://schemas.microsoft.com/office/powerpoint/2010/main" val="2825011697"/>
              </p:ext>
            </p:extLst>
          </p:nvPr>
        </p:nvGraphicFramePr>
        <p:xfrm>
          <a:off x="644801" y="1763251"/>
          <a:ext cx="7848001" cy="1645920"/>
        </p:xfrm>
        <a:graphic>
          <a:graphicData uri="http://schemas.openxmlformats.org/drawingml/2006/table">
            <a:tbl>
              <a:tblPr>
                <a:tableStyleId>{5C22544A-7EE6-4342-B048-85BDC9FD1C3A}</a:tableStyleId>
              </a:tblPr>
              <a:tblGrid>
                <a:gridCol w="1506241">
                  <a:extLst>
                    <a:ext uri="{9D8B030D-6E8A-4147-A177-3AD203B41FA5}">
                      <a16:colId xmlns:a16="http://schemas.microsoft.com/office/drawing/2014/main" val="2117671058"/>
                    </a:ext>
                  </a:extLst>
                </a:gridCol>
                <a:gridCol w="2903558">
                  <a:extLst>
                    <a:ext uri="{9D8B030D-6E8A-4147-A177-3AD203B41FA5}">
                      <a16:colId xmlns:a16="http://schemas.microsoft.com/office/drawing/2014/main" val="2726663097"/>
                    </a:ext>
                  </a:extLst>
                </a:gridCol>
                <a:gridCol w="1066800">
                  <a:extLst>
                    <a:ext uri="{9D8B030D-6E8A-4147-A177-3AD203B41FA5}">
                      <a16:colId xmlns:a16="http://schemas.microsoft.com/office/drawing/2014/main" val="2117121038"/>
                    </a:ext>
                  </a:extLst>
                </a:gridCol>
                <a:gridCol w="2371402">
                  <a:extLst>
                    <a:ext uri="{9D8B030D-6E8A-4147-A177-3AD203B41FA5}">
                      <a16:colId xmlns:a16="http://schemas.microsoft.com/office/drawing/2014/main" val="3727510079"/>
                    </a:ext>
                  </a:extLst>
                </a:gridCol>
              </a:tblGrid>
              <a:tr h="288032">
                <a:tc>
                  <a:txBody>
                    <a:bodyPr/>
                    <a:lstStyle/>
                    <a:p>
                      <a:pPr algn="ctr">
                        <a:lnSpc>
                          <a:spcPts val="1800"/>
                        </a:lnSpc>
                      </a:pPr>
                      <a:r>
                        <a:rPr kumimoji="1" lang="ja-JP" altLang="en-US" sz="1200" dirty="0">
                          <a:latin typeface="メイリオ" panose="020B0604030504040204" pitchFamily="50" charset="-128"/>
                          <a:ea typeface="メイリオ" panose="020B0604030504040204" pitchFamily="50" charset="-128"/>
                        </a:rPr>
                        <a:t>補助上限・補助率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ts val="1800"/>
                        </a:lnSpc>
                      </a:pPr>
                      <a:r>
                        <a:rPr lang="ja-JP" altLang="en-US" sz="1400" b="1" dirty="0">
                          <a:solidFill>
                            <a:schemeClr val="tx1"/>
                          </a:solidFill>
                          <a:latin typeface="メイリオ" panose="020B0604030504040204" pitchFamily="50" charset="-128"/>
                          <a:ea typeface="+mn-ea"/>
                        </a:rPr>
                        <a:t>特許</a:t>
                      </a:r>
                      <a:r>
                        <a:rPr lang="ja-JP" altLang="en-US" sz="1400" b="1" dirty="0">
                          <a:solidFill>
                            <a:srgbClr val="FF0000"/>
                          </a:solidFill>
                          <a:latin typeface="メイリオ" panose="020B0604030504040204" pitchFamily="50" charset="-128"/>
                          <a:ea typeface="+mn-ea"/>
                        </a:rPr>
                        <a:t>　１５０万円</a:t>
                      </a:r>
                      <a:endParaRPr lang="en-US" altLang="ja-JP" sz="1400" b="1" dirty="0">
                        <a:solidFill>
                          <a:srgbClr val="FF0000"/>
                        </a:solidFill>
                        <a:latin typeface="メイリオ" panose="020B0604030504040204" pitchFamily="50" charset="-128"/>
                        <a:ea typeface="+mn-ea"/>
                      </a:endParaRPr>
                    </a:p>
                    <a:p>
                      <a:pPr>
                        <a:lnSpc>
                          <a:spcPts val="1800"/>
                        </a:lnSpc>
                      </a:pPr>
                      <a:r>
                        <a:rPr lang="ja-JP" altLang="en-US" sz="1400" b="1" dirty="0">
                          <a:solidFill>
                            <a:schemeClr val="tx1"/>
                          </a:solidFill>
                          <a:latin typeface="メイリオ" panose="020B0604030504040204" pitchFamily="50" charset="-128"/>
                          <a:ea typeface="+mn-ea"/>
                        </a:rPr>
                        <a:t>実用新案・意匠・商標</a:t>
                      </a:r>
                      <a:r>
                        <a:rPr lang="ja-JP" altLang="en-US" sz="1400" b="1" dirty="0">
                          <a:solidFill>
                            <a:srgbClr val="FF0000"/>
                          </a:solidFill>
                          <a:latin typeface="メイリオ" panose="020B0604030504040204" pitchFamily="50" charset="-128"/>
                          <a:ea typeface="+mn-ea"/>
                        </a:rPr>
                        <a:t>　６０万円</a:t>
                      </a:r>
                      <a:endParaRPr lang="en-US" altLang="ja-JP" sz="1400" b="1" dirty="0">
                        <a:solidFill>
                          <a:srgbClr val="FF0000"/>
                        </a:solidFill>
                        <a:latin typeface="メイリオ" panose="020B0604030504040204" pitchFamily="50" charset="-128"/>
                        <a:ea typeface="+mn-ea"/>
                      </a:endParaRPr>
                    </a:p>
                    <a:p>
                      <a:pPr>
                        <a:lnSpc>
                          <a:spcPts val="1800"/>
                        </a:lnSpc>
                      </a:pPr>
                      <a:r>
                        <a:rPr lang="ja-JP" altLang="en-US" sz="1400" b="1" dirty="0">
                          <a:solidFill>
                            <a:schemeClr val="tx1"/>
                          </a:solidFill>
                          <a:latin typeface="メイリオ" panose="020B0604030504040204" pitchFamily="50" charset="-128"/>
                          <a:ea typeface="+mn-ea"/>
                        </a:rPr>
                        <a:t>冒認対策商標</a:t>
                      </a:r>
                      <a:r>
                        <a:rPr lang="ja-JP" altLang="en-US" sz="1400" b="1" dirty="0">
                          <a:solidFill>
                            <a:srgbClr val="FF0000"/>
                          </a:solidFill>
                          <a:latin typeface="メイリオ" panose="020B0604030504040204" pitchFamily="50" charset="-128"/>
                          <a:ea typeface="+mn-ea"/>
                        </a:rPr>
                        <a:t>　３０万円</a:t>
                      </a:r>
                      <a:endParaRPr lang="en-US" altLang="ja-JP" sz="1400" b="1" dirty="0">
                        <a:solidFill>
                          <a:srgbClr val="FF0000"/>
                        </a:solidFill>
                        <a:latin typeface="メイリオ" panose="020B0604030504040204" pitchFamily="50" charset="-128"/>
                        <a:ea typeface="+mn-ea"/>
                      </a:endParaRPr>
                    </a:p>
                    <a:p>
                      <a:pPr>
                        <a:lnSpc>
                          <a:spcPts val="1800"/>
                        </a:lnSpc>
                      </a:pPr>
                      <a:r>
                        <a:rPr lang="ja-JP" altLang="en-US" sz="1400" b="1" dirty="0">
                          <a:solidFill>
                            <a:srgbClr val="FF0000"/>
                          </a:solidFill>
                          <a:latin typeface="メイリオ" panose="020B0604030504040204" pitchFamily="50" charset="-128"/>
                          <a:ea typeface="+mn-ea"/>
                        </a:rPr>
                        <a:t>１</a:t>
                      </a:r>
                      <a:r>
                        <a:rPr lang="en-US" altLang="ja-JP" sz="1400" b="1" dirty="0">
                          <a:solidFill>
                            <a:srgbClr val="FF0000"/>
                          </a:solidFill>
                          <a:latin typeface="メイリオ" panose="020B0604030504040204" pitchFamily="50" charset="-128"/>
                          <a:ea typeface="+mn-ea"/>
                        </a:rPr>
                        <a:t>/</a:t>
                      </a:r>
                      <a:r>
                        <a:rPr lang="ja-JP" altLang="en-US" sz="1400" b="1" dirty="0">
                          <a:solidFill>
                            <a:srgbClr val="FF0000"/>
                          </a:solidFill>
                          <a:latin typeface="メイリオ" panose="020B0604030504040204" pitchFamily="50" charset="-128"/>
                          <a:ea typeface="+mn-ea"/>
                        </a:rPr>
                        <a:t>２以内</a:t>
                      </a:r>
                      <a:endParaRPr lang="en-US" altLang="ja-JP" sz="1400" b="1" dirty="0">
                        <a:solidFill>
                          <a:srgbClr val="FF0000"/>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ts val="1800"/>
                        </a:lnSpc>
                      </a:pPr>
                      <a:r>
                        <a:rPr lang="ja-JP" altLang="en-US" sz="1400" b="0" dirty="0">
                          <a:solidFill>
                            <a:schemeClr val="tx1"/>
                          </a:solidFill>
                          <a:latin typeface="メイリオ" panose="020B0604030504040204" pitchFamily="50" charset="-128"/>
                          <a:ea typeface="メイリオ" panose="020B0604030504040204" pitchFamily="50" charset="-128"/>
                        </a:rPr>
                        <a:t>公募時期</a:t>
                      </a:r>
                      <a:endParaRPr lang="en-US" altLang="ja-JP" sz="1400" b="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５月１５日～６月１７日</a:t>
                      </a:r>
                      <a:endPar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endParaRPr>
                    </a:p>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FF0000"/>
                          </a:solidFill>
                          <a:effectLst/>
                          <a:uLnTx/>
                          <a:uFillTx/>
                          <a:latin typeface="+mn-ea"/>
                          <a:ea typeface="+mn-ea"/>
                          <a:cs typeface="+mn-cs"/>
                        </a:rPr>
                        <a:t>　　　　　　　</a:t>
                      </a:r>
                      <a:r>
                        <a:rPr kumimoji="1" lang="en-US" altLang="ja-JP" sz="1000" b="0" i="0" u="none" strike="noStrike" kern="1200" cap="none" spc="0" normalizeH="0" baseline="0" noProof="0" dirty="0">
                          <a:ln>
                            <a:noFill/>
                          </a:ln>
                          <a:solidFill>
                            <a:srgbClr val="FF0000"/>
                          </a:solidFill>
                          <a:effectLst/>
                          <a:uLnTx/>
                          <a:uFillTx/>
                          <a:latin typeface="+mn-ea"/>
                          <a:ea typeface="+mn-ea"/>
                          <a:cs typeface="+mn-cs"/>
                        </a:rPr>
                        <a:t>※</a:t>
                      </a:r>
                      <a:r>
                        <a:rPr kumimoji="1" lang="ja-JP" altLang="en-US" sz="1000" b="0" i="0" u="none" strike="noStrike" kern="1200" cap="none" spc="0" normalizeH="0" baseline="0" noProof="0" dirty="0">
                          <a:ln>
                            <a:noFill/>
                          </a:ln>
                          <a:solidFill>
                            <a:srgbClr val="FF0000"/>
                          </a:solidFill>
                          <a:effectLst/>
                          <a:uLnTx/>
                          <a:uFillTx/>
                          <a:latin typeface="+mn-ea"/>
                          <a:ea typeface="+mn-ea"/>
                          <a:cs typeface="+mn-cs"/>
                        </a:rPr>
                        <a:t>募集は終了しました</a:t>
                      </a:r>
                      <a:endParaRPr kumimoji="1" lang="en-US" altLang="ja-JP" sz="10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0710222"/>
                  </a:ext>
                </a:extLst>
              </a:tr>
              <a:tr h="288032">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補助対象経費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特許庁への出願費用、国内・海外代理人費用、翻訳費用</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88657120"/>
                  </a:ext>
                </a:extLst>
              </a:tr>
              <a:tr h="288032">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補助対象期間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rPr>
                        <a:t>７月中旬～１月末</a:t>
                      </a:r>
                      <a:endParaRPr kumimoji="1" lang="en-US" altLang="ja-JP" sz="1400" b="0" i="0" u="none" strike="noStrike" kern="1200" cap="none" spc="0" normalizeH="0" baseline="0" noProof="0" dirty="0">
                        <a:ln>
                          <a:noFill/>
                        </a:ln>
                        <a:solidFill>
                          <a:schemeClr val="tx1"/>
                        </a:solidFill>
                        <a:effectLst/>
                        <a:uLnTx/>
                        <a:uFillTx/>
                        <a:latin typeface="メイリオ" panose="020B060403050404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252780805"/>
                  </a:ext>
                </a:extLst>
              </a:tr>
            </a:tbl>
          </a:graphicData>
        </a:graphic>
      </p:graphicFrame>
      <p:graphicFrame>
        <p:nvGraphicFramePr>
          <p:cNvPr id="11" name="表 10"/>
          <p:cNvGraphicFramePr>
            <a:graphicFrameLocks noGrp="1"/>
          </p:cNvGraphicFramePr>
          <p:nvPr/>
        </p:nvGraphicFramePr>
        <p:xfrm>
          <a:off x="4481939" y="711951"/>
          <a:ext cx="4408842" cy="320040"/>
        </p:xfrm>
        <a:graphic>
          <a:graphicData uri="http://schemas.openxmlformats.org/drawingml/2006/table">
            <a:tbl>
              <a:tblPr>
                <a:tableStyleId>{5C22544A-7EE6-4342-B048-85BDC9FD1C3A}</a:tableStyleId>
              </a:tblPr>
              <a:tblGrid>
                <a:gridCol w="846184">
                  <a:extLst>
                    <a:ext uri="{9D8B030D-6E8A-4147-A177-3AD203B41FA5}">
                      <a16:colId xmlns:a16="http://schemas.microsoft.com/office/drawing/2014/main" val="2117671058"/>
                    </a:ext>
                  </a:extLst>
                </a:gridCol>
                <a:gridCol w="3562658">
                  <a:extLst>
                    <a:ext uri="{9D8B030D-6E8A-4147-A177-3AD203B41FA5}">
                      <a16:colId xmlns:a16="http://schemas.microsoft.com/office/drawing/2014/main" val="2726663097"/>
                    </a:ext>
                  </a:extLst>
                </a:gridCol>
              </a:tblGrid>
              <a:tr h="288032">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担当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テクノ振興班（</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073-432-5122</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1273983"/>
                  </a:ext>
                </a:extLst>
              </a:tr>
            </a:tbl>
          </a:graphicData>
        </a:graphic>
      </p:graphicFrame>
      <p:graphicFrame>
        <p:nvGraphicFramePr>
          <p:cNvPr id="16" name="表 15"/>
          <p:cNvGraphicFramePr>
            <a:graphicFrameLocks noGrp="1"/>
          </p:cNvGraphicFramePr>
          <p:nvPr/>
        </p:nvGraphicFramePr>
        <p:xfrm>
          <a:off x="4481936" y="3971628"/>
          <a:ext cx="4408842" cy="320040"/>
        </p:xfrm>
        <a:graphic>
          <a:graphicData uri="http://schemas.openxmlformats.org/drawingml/2006/table">
            <a:tbl>
              <a:tblPr>
                <a:tableStyleId>{5C22544A-7EE6-4342-B048-85BDC9FD1C3A}</a:tableStyleId>
              </a:tblPr>
              <a:tblGrid>
                <a:gridCol w="846184">
                  <a:extLst>
                    <a:ext uri="{9D8B030D-6E8A-4147-A177-3AD203B41FA5}">
                      <a16:colId xmlns:a16="http://schemas.microsoft.com/office/drawing/2014/main" val="2117671058"/>
                    </a:ext>
                  </a:extLst>
                </a:gridCol>
                <a:gridCol w="3562658">
                  <a:extLst>
                    <a:ext uri="{9D8B030D-6E8A-4147-A177-3AD203B41FA5}">
                      <a16:colId xmlns:a16="http://schemas.microsoft.com/office/drawing/2014/main" val="2726663097"/>
                    </a:ext>
                  </a:extLst>
                </a:gridCol>
              </a:tblGrid>
              <a:tr h="288032">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担当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テクノ振興班（</a:t>
                      </a:r>
                      <a:r>
                        <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073-432-5122</a:t>
                      </a:r>
                      <a:r>
                        <a:rPr kumimoji="1" lang="ja-JP" altLang="en-US"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a:t>
                      </a: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1273983"/>
                  </a:ext>
                </a:extLst>
              </a:tr>
            </a:tbl>
          </a:graphicData>
        </a:graphic>
      </p:graphicFrame>
    </p:spTree>
    <p:extLst>
      <p:ext uri="{BB962C8B-B14F-4D97-AF65-F5344CB8AC3E}">
        <p14:creationId xmlns:p14="http://schemas.microsoft.com/office/powerpoint/2010/main" val="3760178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3198" y="-16363"/>
            <a:ext cx="9144000" cy="5486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　⑤ＤＸに取り組みたい！</a:t>
            </a:r>
            <a:endParaRPr kumimoji="1" lang="ja-JP" altLang="en-US" sz="20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20" name="正方形/長方形 19"/>
          <p:cNvSpPr/>
          <p:nvPr/>
        </p:nvSpPr>
        <p:spPr>
          <a:xfrm>
            <a:off x="68802" y="605345"/>
            <a:ext cx="2340000" cy="42664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72000" rtlCol="0" anchor="ctr" anchorCtr="0">
            <a:spAutoFit/>
          </a:bodyPr>
          <a:lstStyle/>
          <a:p>
            <a:pPr algn="ctr"/>
            <a:r>
              <a:rPr lang="ja-JP" altLang="en-US" sz="2000" b="1" dirty="0">
                <a:solidFill>
                  <a:schemeClr val="bg1"/>
                </a:solidFill>
                <a:latin typeface="+mn-ea"/>
              </a:rPr>
              <a:t>ＤＸ支援</a:t>
            </a:r>
          </a:p>
        </p:txBody>
      </p:sp>
      <p:sp>
        <p:nvSpPr>
          <p:cNvPr id="17" name="スライド番号プレースホルダー 7"/>
          <p:cNvSpPr>
            <a:spLocks noGrp="1"/>
          </p:cNvSpPr>
          <p:nvPr>
            <p:ph type="sldNum" sz="quarter" idx="12"/>
          </p:nvPr>
        </p:nvSpPr>
        <p:spPr>
          <a:xfrm>
            <a:off x="8636802" y="6534000"/>
            <a:ext cx="432000" cy="324000"/>
          </a:xfrm>
        </p:spPr>
        <p:txBody>
          <a:bodyPr/>
          <a:lstStyle/>
          <a:p>
            <a:r>
              <a:rPr kumimoji="1" lang="en-US" altLang="ja-JP" dirty="0"/>
              <a:t>7</a:t>
            </a:r>
            <a:endParaRPr kumimoji="1" lang="ja-JP" altLang="en-US" dirty="0"/>
          </a:p>
        </p:txBody>
      </p:sp>
      <p:sp>
        <p:nvSpPr>
          <p:cNvPr id="18" name="正方形/長方形 17">
            <a:extLst>
              <a:ext uri="{FF2B5EF4-FFF2-40B4-BE49-F238E27FC236}">
                <a16:creationId xmlns:a16="http://schemas.microsoft.com/office/drawing/2014/main" id="{EFB67D89-4C8F-45F7-B09A-6B8F8C970D88}"/>
              </a:ext>
            </a:extLst>
          </p:cNvPr>
          <p:cNvSpPr/>
          <p:nvPr/>
        </p:nvSpPr>
        <p:spPr>
          <a:xfrm>
            <a:off x="68802" y="1084175"/>
            <a:ext cx="9000000" cy="532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defRPr/>
            </a:pPr>
            <a:endParaRPr lang="en-US" altLang="ja-JP" sz="1000" dirty="0">
              <a:solidFill>
                <a:prstClr val="black"/>
              </a:solidFill>
              <a:latin typeface="Meiryo UI" panose="020B0604030504040204" pitchFamily="50" charset="-128"/>
              <a:ea typeface="Meiryo UI" panose="020B0604030504040204" pitchFamily="50" charset="-128"/>
            </a:endParaRPr>
          </a:p>
          <a:p>
            <a:pPr>
              <a:defRPr/>
            </a:pPr>
            <a:r>
              <a:rPr lang="ja-JP" altLang="en-US" sz="1600" dirty="0">
                <a:solidFill>
                  <a:prstClr val="black"/>
                </a:solidFill>
                <a:latin typeface="Meiryo UI" panose="020B0604030504040204" pitchFamily="50" charset="-128"/>
                <a:ea typeface="Meiryo UI" panose="020B0604030504040204" pitchFamily="50" charset="-128"/>
              </a:rPr>
              <a:t>　企業の</a:t>
            </a:r>
            <a:r>
              <a:rPr lang="en-US" altLang="ja-JP" sz="1600" dirty="0">
                <a:solidFill>
                  <a:prstClr val="black"/>
                </a:solidFill>
                <a:latin typeface="Meiryo UI" panose="020B0604030504040204" pitchFamily="50" charset="-128"/>
                <a:ea typeface="Meiryo UI" panose="020B0604030504040204" pitchFamily="50" charset="-128"/>
              </a:rPr>
              <a:t>DX</a:t>
            </a:r>
            <a:r>
              <a:rPr lang="ja-JP" altLang="en-US" sz="1600" dirty="0">
                <a:solidFill>
                  <a:prstClr val="black"/>
                </a:solidFill>
                <a:latin typeface="Meiryo UI" panose="020B0604030504040204" pitchFamily="50" charset="-128"/>
                <a:ea typeface="Meiryo UI" panose="020B0604030504040204" pitchFamily="50" charset="-128"/>
              </a:rPr>
              <a:t>を支援します。</a:t>
            </a:r>
            <a:endParaRPr lang="en-US" altLang="ja-JP" sz="1600" dirty="0">
              <a:solidFill>
                <a:prstClr val="black"/>
              </a:solidFill>
              <a:latin typeface="Meiryo UI" panose="020B0604030504040204" pitchFamily="50" charset="-128"/>
              <a:ea typeface="Meiryo UI" panose="020B0604030504040204" pitchFamily="50" charset="-128"/>
            </a:endParaRPr>
          </a:p>
          <a:p>
            <a:pPr>
              <a:defRPr/>
            </a:pPr>
            <a:r>
              <a:rPr lang="ja-JP" altLang="en-US" sz="1600" dirty="0">
                <a:solidFill>
                  <a:prstClr val="black"/>
                </a:solidFill>
                <a:latin typeface="Meiryo UI" panose="020B0604030504040204" pitchFamily="50" charset="-128"/>
                <a:ea typeface="Meiryo UI" panose="020B0604030504040204" pitchFamily="50" charset="-128"/>
              </a:rPr>
              <a:t>　①ＤＸ雇用促進アドバイザーと</a:t>
            </a:r>
            <a:r>
              <a:rPr lang="en-US" altLang="ja-JP" sz="1600" dirty="0">
                <a:solidFill>
                  <a:prstClr val="black"/>
                </a:solidFill>
                <a:latin typeface="Meiryo UI" panose="020B0604030504040204" pitchFamily="50" charset="-128"/>
                <a:ea typeface="Meiryo UI" panose="020B0604030504040204" pitchFamily="50" charset="-128"/>
              </a:rPr>
              <a:t>DX</a:t>
            </a:r>
            <a:r>
              <a:rPr lang="ja-JP" altLang="en-US" sz="1600" dirty="0">
                <a:solidFill>
                  <a:prstClr val="black"/>
                </a:solidFill>
                <a:latin typeface="Meiryo UI" panose="020B0604030504040204" pitchFamily="50" charset="-128"/>
                <a:ea typeface="Meiryo UI" panose="020B0604030504040204" pitchFamily="50" charset="-128"/>
              </a:rPr>
              <a:t>推進員が、デジタル技術を使って競争力の強化を図る企業のご相談に</a:t>
            </a:r>
            <a:endParaRPr lang="en-US" altLang="ja-JP" sz="1600" dirty="0">
              <a:solidFill>
                <a:prstClr val="black"/>
              </a:solidFill>
              <a:latin typeface="Meiryo UI" panose="020B0604030504040204" pitchFamily="50" charset="-128"/>
              <a:ea typeface="Meiryo UI" panose="020B0604030504040204" pitchFamily="50" charset="-128"/>
            </a:endParaRPr>
          </a:p>
          <a:p>
            <a:pPr>
              <a:defRPr/>
            </a:pPr>
            <a:r>
              <a:rPr lang="ja-JP" altLang="en-US" sz="1600" dirty="0">
                <a:solidFill>
                  <a:prstClr val="black"/>
                </a:solidFill>
                <a:latin typeface="Meiryo UI" panose="020B0604030504040204" pitchFamily="50" charset="-128"/>
                <a:ea typeface="Meiryo UI" panose="020B0604030504040204" pitchFamily="50" charset="-128"/>
              </a:rPr>
              <a:t>　　　対応します。　</a:t>
            </a:r>
            <a:endParaRPr lang="en-US" altLang="ja-JP" sz="1600" dirty="0">
              <a:solidFill>
                <a:prstClr val="black"/>
              </a:solidFill>
              <a:latin typeface="Meiryo UI" panose="020B0604030504040204" pitchFamily="50" charset="-128"/>
              <a:ea typeface="Meiryo UI" panose="020B0604030504040204" pitchFamily="50" charset="-128"/>
            </a:endParaRPr>
          </a:p>
          <a:p>
            <a:pPr>
              <a:defRPr/>
            </a:pPr>
            <a:r>
              <a:rPr lang="ja-JP" altLang="en-US" sz="1600" dirty="0">
                <a:solidFill>
                  <a:prstClr val="black"/>
                </a:solidFill>
                <a:latin typeface="Meiryo UI" panose="020B0604030504040204" pitchFamily="50" charset="-128"/>
                <a:ea typeface="Meiryo UI" panose="020B0604030504040204" pitchFamily="50" charset="-128"/>
              </a:rPr>
              <a:t>  ②最新の</a:t>
            </a:r>
            <a:r>
              <a:rPr lang="en-US" altLang="ja-JP" sz="1600" dirty="0">
                <a:solidFill>
                  <a:prstClr val="black"/>
                </a:solidFill>
                <a:latin typeface="Meiryo UI" panose="020B0604030504040204" pitchFamily="50" charset="-128"/>
                <a:ea typeface="Meiryo UI" panose="020B0604030504040204" pitchFamily="50" charset="-128"/>
              </a:rPr>
              <a:t>DX</a:t>
            </a:r>
            <a:r>
              <a:rPr lang="ja-JP" altLang="en-US" sz="1600" dirty="0">
                <a:solidFill>
                  <a:prstClr val="black"/>
                </a:solidFill>
                <a:latin typeface="Meiryo UI" panose="020B0604030504040204" pitchFamily="50" charset="-128"/>
                <a:ea typeface="Meiryo UI" panose="020B0604030504040204" pitchFamily="50" charset="-128"/>
              </a:rPr>
              <a:t>に関する情報や取り組み事例などをお伝えするセミナーを開催します。</a:t>
            </a:r>
            <a:endParaRPr lang="en-US" altLang="ja-JP" sz="1600" dirty="0">
              <a:solidFill>
                <a:prstClr val="black"/>
              </a:solidFill>
              <a:latin typeface="Meiryo UI" panose="020B0604030504040204" pitchFamily="50" charset="-128"/>
              <a:ea typeface="Meiryo UI" panose="020B0604030504040204" pitchFamily="50" charset="-128"/>
            </a:endParaRPr>
          </a:p>
          <a:p>
            <a:pPr>
              <a:defRPr/>
            </a:pPr>
            <a:r>
              <a:rPr lang="ja-JP" altLang="en-US" sz="1600" dirty="0">
                <a:solidFill>
                  <a:prstClr val="black"/>
                </a:solidFill>
                <a:latin typeface="Meiryo UI" panose="020B0604030504040204" pitchFamily="50" charset="-128"/>
                <a:ea typeface="Meiryo UI" panose="020B0604030504040204" pitchFamily="50" charset="-128"/>
              </a:rPr>
              <a:t>　</a:t>
            </a:r>
            <a:endParaRPr lang="en-US" altLang="ja-JP" sz="1600" dirty="0">
              <a:solidFill>
                <a:prstClr val="black"/>
              </a:solidFill>
              <a:latin typeface="Meiryo UI" panose="020B0604030504040204" pitchFamily="50" charset="-128"/>
              <a:ea typeface="Meiryo UI" panose="020B0604030504040204" pitchFamily="50" charset="-128"/>
            </a:endParaRPr>
          </a:p>
        </p:txBody>
      </p:sp>
      <p:graphicFrame>
        <p:nvGraphicFramePr>
          <p:cNvPr id="19" name="表 18">
            <a:extLst>
              <a:ext uri="{FF2B5EF4-FFF2-40B4-BE49-F238E27FC236}">
                <a16:creationId xmlns:a16="http://schemas.microsoft.com/office/drawing/2014/main" id="{F4B30C8B-F4D9-47E7-93A4-7FAC149F6778}"/>
              </a:ext>
            </a:extLst>
          </p:cNvPr>
          <p:cNvGraphicFramePr>
            <a:graphicFrameLocks noGrp="1"/>
          </p:cNvGraphicFramePr>
          <p:nvPr>
            <p:extLst>
              <p:ext uri="{D42A27DB-BD31-4B8C-83A1-F6EECF244321}">
                <p14:modId xmlns:p14="http://schemas.microsoft.com/office/powerpoint/2010/main" val="783140384"/>
              </p:ext>
            </p:extLst>
          </p:nvPr>
        </p:nvGraphicFramePr>
        <p:xfrm>
          <a:off x="203802" y="2439558"/>
          <a:ext cx="8730000" cy="3794760"/>
        </p:xfrm>
        <a:graphic>
          <a:graphicData uri="http://schemas.openxmlformats.org/drawingml/2006/table">
            <a:tbl>
              <a:tblPr>
                <a:tableStyleId>{5C22544A-7EE6-4342-B048-85BDC9FD1C3A}</a:tableStyleId>
              </a:tblPr>
              <a:tblGrid>
                <a:gridCol w="1072404">
                  <a:extLst>
                    <a:ext uri="{9D8B030D-6E8A-4147-A177-3AD203B41FA5}">
                      <a16:colId xmlns:a16="http://schemas.microsoft.com/office/drawing/2014/main" val="2117671058"/>
                    </a:ext>
                  </a:extLst>
                </a:gridCol>
                <a:gridCol w="7657596">
                  <a:extLst>
                    <a:ext uri="{9D8B030D-6E8A-4147-A177-3AD203B41FA5}">
                      <a16:colId xmlns:a16="http://schemas.microsoft.com/office/drawing/2014/main" val="2726663097"/>
                    </a:ext>
                  </a:extLst>
                </a:gridCol>
              </a:tblGrid>
              <a:tr h="3652664">
                <a:tc>
                  <a:txBody>
                    <a:bodyPr/>
                    <a:lstStyle/>
                    <a:p>
                      <a:pPr algn="ctr">
                        <a:lnSpc>
                          <a:spcPts val="1800"/>
                        </a:lnSpc>
                      </a:pPr>
                      <a:r>
                        <a:rPr kumimoji="1" lang="ja-JP" altLang="en-US" sz="1400" dirty="0">
                          <a:latin typeface="メイリオ" panose="020B0604030504040204" pitchFamily="50" charset="-128"/>
                          <a:ea typeface="メイリオ" panose="020B0604030504040204" pitchFamily="50" charset="-128"/>
                        </a:rPr>
                        <a:t>対象業種</a:t>
                      </a:r>
                      <a:endParaRPr kumimoji="1" lang="ja-JP" altLang="en-US" sz="1200" dirty="0">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sz="1400" b="0" dirty="0">
                          <a:latin typeface="+mn-ea"/>
                          <a:ea typeface="+mn-ea"/>
                        </a:rPr>
                        <a:t>●食料品製造業　　●飲料・たばこ・飼料製造業　　●繊維工業　　●化学工業</a:t>
                      </a:r>
                      <a:endParaRPr lang="en-US" altLang="ja-JP" sz="1400" b="0" dirty="0">
                        <a:latin typeface="+mn-ea"/>
                        <a:ea typeface="+mn-ea"/>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sz="1400" b="0" dirty="0">
                          <a:latin typeface="+mn-ea"/>
                          <a:ea typeface="+mn-ea"/>
                        </a:rPr>
                        <a:t>●石油製品・石炭製品製造業　　●プラスチック製品製造業　　●ゴム製品製造業</a:t>
                      </a:r>
                      <a:endParaRPr lang="en-US" altLang="ja-JP" sz="1400" b="0" dirty="0">
                        <a:latin typeface="+mn-ea"/>
                        <a:ea typeface="+mn-ea"/>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sz="1400" b="0" dirty="0">
                          <a:latin typeface="+mn-ea"/>
                          <a:ea typeface="+mn-ea"/>
                        </a:rPr>
                        <a:t>●なめし革・同製品・毛皮製造業　　●窯業・土石製品製造業　　●鉄鋼業</a:t>
                      </a:r>
                      <a:endParaRPr lang="en-US" altLang="ja-JP" sz="1400" b="0" dirty="0">
                        <a:latin typeface="+mn-ea"/>
                        <a:ea typeface="+mn-ea"/>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sz="1400" b="0" dirty="0">
                          <a:latin typeface="+mn-ea"/>
                          <a:ea typeface="+mn-ea"/>
                        </a:rPr>
                        <a:t>●非鉄金属製造業　　●金属製品製造業　　●汎用機械器具製造業</a:t>
                      </a:r>
                      <a:endParaRPr lang="en-US" altLang="ja-JP" sz="1400" b="0" dirty="0">
                        <a:latin typeface="+mn-ea"/>
                        <a:ea typeface="+mn-ea"/>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sz="1400" b="0" dirty="0">
                          <a:latin typeface="+mn-ea"/>
                          <a:ea typeface="+mn-ea"/>
                        </a:rPr>
                        <a:t>●生産用機械器具製造業　　●業務用機械器具製造業</a:t>
                      </a:r>
                      <a:endParaRPr lang="en-US" altLang="ja-JP" sz="1400" b="0" dirty="0">
                        <a:latin typeface="+mn-ea"/>
                        <a:ea typeface="+mn-ea"/>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sz="1400" b="0" dirty="0">
                          <a:latin typeface="+mn-ea"/>
                          <a:ea typeface="+mn-ea"/>
                        </a:rPr>
                        <a:t>●電子部品・デバイス・電子回路製造業　　●電気機械器具製造業</a:t>
                      </a:r>
                      <a:endParaRPr lang="en-US" altLang="ja-JP" sz="1400" b="0" dirty="0">
                        <a:latin typeface="+mn-ea"/>
                        <a:ea typeface="+mn-ea"/>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sz="1400" b="0" dirty="0">
                          <a:latin typeface="+mn-ea"/>
                          <a:ea typeface="+mn-ea"/>
                        </a:rPr>
                        <a:t>●輸送用機械器具製造業　　●情報通信機械器具製造業　　●情報サービス業</a:t>
                      </a:r>
                      <a:endParaRPr lang="en-US" altLang="ja-JP" sz="1400" b="0" dirty="0">
                        <a:latin typeface="+mn-ea"/>
                        <a:ea typeface="+mn-ea"/>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sz="1400" b="0" dirty="0">
                          <a:latin typeface="+mn-ea"/>
                          <a:ea typeface="+mn-ea"/>
                        </a:rPr>
                        <a:t>●飲食料品卸売業　　●建築材料、鉱物・金属材料等卸売業　　●機械器具卸売業</a:t>
                      </a:r>
                      <a:endParaRPr lang="en-US" altLang="ja-JP" sz="1400" b="0" dirty="0">
                        <a:latin typeface="+mn-ea"/>
                        <a:ea typeface="+mn-ea"/>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sz="1400" b="0" dirty="0">
                          <a:latin typeface="+mn-ea"/>
                          <a:ea typeface="+mn-ea"/>
                        </a:rPr>
                        <a:t>●その他の卸売業　　●各種商品小売業　　●織物・衣服・身の回り品小売業</a:t>
                      </a:r>
                    </a:p>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sz="1400" b="0" dirty="0">
                          <a:latin typeface="+mn-ea"/>
                          <a:ea typeface="+mn-ea"/>
                        </a:rPr>
                        <a:t>●飲食料品小売業　　●機械器具小売業　　●その他の小売業</a:t>
                      </a:r>
                    </a:p>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sz="1400" b="0" dirty="0">
                          <a:latin typeface="+mn-ea"/>
                          <a:ea typeface="+mn-ea"/>
                        </a:rPr>
                        <a:t>●インターネット附随サービス業　　●無店舗小売業　　●繊維・衣服等卸売業　　●宿泊業</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1" dirty="0">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70710222"/>
                  </a:ext>
                </a:extLst>
              </a:tr>
            </a:tbl>
          </a:graphicData>
        </a:graphic>
      </p:graphicFrame>
      <p:graphicFrame>
        <p:nvGraphicFramePr>
          <p:cNvPr id="21" name="表 20">
            <a:extLst>
              <a:ext uri="{FF2B5EF4-FFF2-40B4-BE49-F238E27FC236}">
                <a16:creationId xmlns:a16="http://schemas.microsoft.com/office/drawing/2014/main" id="{6D7C8C83-6563-477C-B6CD-B6F7E29E77DD}"/>
              </a:ext>
            </a:extLst>
          </p:cNvPr>
          <p:cNvGraphicFramePr>
            <a:graphicFrameLocks noGrp="1"/>
          </p:cNvGraphicFramePr>
          <p:nvPr>
            <p:extLst>
              <p:ext uri="{D42A27DB-BD31-4B8C-83A1-F6EECF244321}">
                <p14:modId xmlns:p14="http://schemas.microsoft.com/office/powerpoint/2010/main" val="3066143721"/>
              </p:ext>
            </p:extLst>
          </p:nvPr>
        </p:nvGraphicFramePr>
        <p:xfrm>
          <a:off x="3835236" y="658648"/>
          <a:ext cx="5233566" cy="342277"/>
        </p:xfrm>
        <a:graphic>
          <a:graphicData uri="http://schemas.openxmlformats.org/drawingml/2006/table">
            <a:tbl>
              <a:tblPr>
                <a:tableStyleId>{5C22544A-7EE6-4342-B048-85BDC9FD1C3A}</a:tableStyleId>
              </a:tblPr>
              <a:tblGrid>
                <a:gridCol w="616749">
                  <a:extLst>
                    <a:ext uri="{9D8B030D-6E8A-4147-A177-3AD203B41FA5}">
                      <a16:colId xmlns:a16="http://schemas.microsoft.com/office/drawing/2014/main" val="2117671058"/>
                    </a:ext>
                  </a:extLst>
                </a:gridCol>
                <a:gridCol w="4616817">
                  <a:extLst>
                    <a:ext uri="{9D8B030D-6E8A-4147-A177-3AD203B41FA5}">
                      <a16:colId xmlns:a16="http://schemas.microsoft.com/office/drawing/2014/main" val="2726663097"/>
                    </a:ext>
                  </a:extLst>
                </a:gridCol>
              </a:tblGrid>
              <a:tr h="342277">
                <a:tc>
                  <a:txBody>
                    <a:bodyPr/>
                    <a:lstStyle/>
                    <a:p>
                      <a:pPr marL="0" marR="0" indent="0" algn="ctr" defTabSz="914400" rtl="0" eaLnBrk="1" fontAlgn="auto" latinLnBrk="0" hangingPunct="1">
                        <a:lnSpc>
                          <a:spcPts val="1800"/>
                        </a:lnSpc>
                        <a:spcBef>
                          <a:spcPts val="0"/>
                        </a:spcBef>
                        <a:spcAft>
                          <a:spcPts val="0"/>
                        </a:spcAft>
                        <a:buClrTx/>
                        <a:buSzTx/>
                        <a:buFontTx/>
                        <a:buNone/>
                        <a:tabLst/>
                        <a:defRPr/>
                      </a:pPr>
                      <a:r>
                        <a:rPr kumimoji="1" lang="ja-JP" altLang="en-US" sz="1300" dirty="0">
                          <a:latin typeface="メイリオ" panose="020B0604030504040204" pitchFamily="50" charset="-128"/>
                          <a:ea typeface="メイリオ" panose="020B0604030504040204" pitchFamily="50" charset="-128"/>
                        </a:rPr>
                        <a:t>担当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地域活性化雇用創造プロジェクトチーム</a:t>
                      </a:r>
                      <a:r>
                        <a:rPr kumimoji="1" lang="en-US" altLang="ja-JP" sz="1300" b="0" i="0" u="none" strike="noStrike" kern="1200" cap="none" spc="0" normalizeH="0" baseline="0" noProof="0" dirty="0">
                          <a:ln>
                            <a:noFill/>
                          </a:ln>
                          <a:solidFill>
                            <a:prstClr val="black"/>
                          </a:solidFill>
                          <a:effectLst/>
                          <a:uLnTx/>
                          <a:uFillTx/>
                          <a:latin typeface="メイリオ" panose="020B0604030504040204" pitchFamily="50" charset="-128"/>
                          <a:ea typeface="+mn-ea"/>
                          <a:cs typeface="+mn-cs"/>
                        </a:rPr>
                        <a:t> (073-433-8556)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1273983"/>
                  </a:ext>
                </a:extLst>
              </a:tr>
            </a:tbl>
          </a:graphicData>
        </a:graphic>
      </p:graphicFrame>
    </p:spTree>
    <p:extLst>
      <p:ext uri="{BB962C8B-B14F-4D97-AF65-F5344CB8AC3E}">
        <p14:creationId xmlns:p14="http://schemas.microsoft.com/office/powerpoint/2010/main" val="314851848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8933</TotalTime>
  <Words>4104</Words>
  <Application>Microsoft Office PowerPoint</Application>
  <PresentationFormat>画面に合わせる (4:3)</PresentationFormat>
  <Paragraphs>616</Paragraphs>
  <Slides>16</Slides>
  <Notes>1</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スライド タイトル</vt:lpstr>
      </vt:variant>
      <vt:variant>
        <vt:i4>16</vt:i4>
      </vt:variant>
      <vt:variant>
        <vt:lpstr>目的別スライド ショー</vt:lpstr>
      </vt:variant>
      <vt:variant>
        <vt:i4>1</vt:i4>
      </vt:variant>
    </vt:vector>
  </HeadingPairs>
  <TitlesOfParts>
    <vt:vector size="25" baseType="lpstr">
      <vt:lpstr>Meiryo UI</vt:lpstr>
      <vt:lpstr>メイリオ</vt:lpstr>
      <vt:lpstr>メイリオ 本文</vt:lpstr>
      <vt:lpstr>游ゴシック</vt:lpstr>
      <vt:lpstr>游明朝</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4枚目のスライド番号が1</vt:lpstr>
    </vt:vector>
  </TitlesOfParts>
  <Company>Wakayama Prefecture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129721</dc:creator>
  <cp:lastModifiedBy>山田 貴文</cp:lastModifiedBy>
  <cp:revision>701</cp:revision>
  <cp:lastPrinted>2024-10-29T04:21:34Z</cp:lastPrinted>
  <dcterms:created xsi:type="dcterms:W3CDTF">2021-07-20T01:38:29Z</dcterms:created>
  <dcterms:modified xsi:type="dcterms:W3CDTF">2024-10-31T09:45:19Z</dcterms:modified>
</cp:coreProperties>
</file>